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6" r:id="rId4"/>
    <p:sldMasterId id="2147483648" r:id="rId5"/>
    <p:sldMasterId id="2147483681" r:id="rId6"/>
  </p:sldMasterIdLst>
  <p:notesMasterIdLst>
    <p:notesMasterId r:id="rId54"/>
  </p:notesMasterIdLst>
  <p:handoutMasterIdLst>
    <p:handoutMasterId r:id="rId55"/>
  </p:handoutMasterIdLst>
  <p:sldIdLst>
    <p:sldId id="256" r:id="rId7"/>
    <p:sldId id="649" r:id="rId8"/>
    <p:sldId id="681" r:id="rId9"/>
    <p:sldId id="650" r:id="rId10"/>
    <p:sldId id="728" r:id="rId11"/>
    <p:sldId id="690" r:id="rId12"/>
    <p:sldId id="729" r:id="rId13"/>
    <p:sldId id="762" r:id="rId14"/>
    <p:sldId id="764" r:id="rId15"/>
    <p:sldId id="724" r:id="rId16"/>
    <p:sldId id="730" r:id="rId17"/>
    <p:sldId id="749" r:id="rId18"/>
    <p:sldId id="751" r:id="rId19"/>
    <p:sldId id="688" r:id="rId20"/>
    <p:sldId id="691" r:id="rId21"/>
    <p:sldId id="732" r:id="rId22"/>
    <p:sldId id="699" r:id="rId23"/>
    <p:sldId id="753" r:id="rId24"/>
    <p:sldId id="767" r:id="rId25"/>
    <p:sldId id="720" r:id="rId26"/>
    <p:sldId id="706" r:id="rId27"/>
    <p:sldId id="708" r:id="rId28"/>
    <p:sldId id="709" r:id="rId29"/>
    <p:sldId id="736" r:id="rId30"/>
    <p:sldId id="737" r:id="rId31"/>
    <p:sldId id="738" r:id="rId32"/>
    <p:sldId id="766" r:id="rId33"/>
    <p:sldId id="725" r:id="rId34"/>
    <p:sldId id="700" r:id="rId35"/>
    <p:sldId id="739" r:id="rId36"/>
    <p:sldId id="756" r:id="rId37"/>
    <p:sldId id="757" r:id="rId38"/>
    <p:sldId id="758" r:id="rId39"/>
    <p:sldId id="740" r:id="rId40"/>
    <p:sldId id="741" r:id="rId41"/>
    <p:sldId id="765" r:id="rId42"/>
    <p:sldId id="744" r:id="rId43"/>
    <p:sldId id="745" r:id="rId44"/>
    <p:sldId id="746" r:id="rId45"/>
    <p:sldId id="747" r:id="rId46"/>
    <p:sldId id="680" r:id="rId47"/>
    <p:sldId id="713" r:id="rId48"/>
    <p:sldId id="714" r:id="rId49"/>
    <p:sldId id="715" r:id="rId50"/>
    <p:sldId id="672" r:id="rId51"/>
    <p:sldId id="719" r:id="rId52"/>
    <p:sldId id="648" r:id="rId53"/>
  </p:sldIdLst>
  <p:sldSz cx="12192000" cy="6858000"/>
  <p:notesSz cx="6742113" cy="9872663"/>
  <p:defaultText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95349D-685C-600F-7369-677611D2B482}" name="Olano  Salvador, Montserrat" initials="OSM" userId="Olano  Salvador, Montserrat" providerId="None"/>
  <p188:author id="{5BC9BFED-08CB-C0B1-90EE-3AC62BC7A57F}" name="Chico Martinez, Francisco Julián" initials="CMFJ" userId="S::fchico@sindicatura.cat::caf6f894-b603-460c-ba05-6f2422bdf6f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AB003E"/>
    <a:srgbClr val="FF9933"/>
    <a:srgbClr val="FF9B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 mitjà 2 - èmfasi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 clar 2 - èmfasi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Sense estil, quadrícula de tau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Estil mitjà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Sense estil ni q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27" autoAdjust="0"/>
    <p:restoredTop sz="94095" autoAdjust="0"/>
  </p:normalViewPr>
  <p:slideViewPr>
    <p:cSldViewPr snapToGrid="0" showGuides="1">
      <p:cViewPr varScale="1">
        <p:scale>
          <a:sx n="105" d="100"/>
          <a:sy n="105" d="100"/>
        </p:scale>
        <p:origin x="840" y="108"/>
      </p:cViewPr>
      <p:guideLst>
        <p:guide orient="horz" pos="2160"/>
        <p:guide pos="3840"/>
      </p:guideLst>
    </p:cSldViewPr>
  </p:slideViewPr>
  <p:outlineViewPr>
    <p:cViewPr>
      <p:scale>
        <a:sx n="33" d="100"/>
        <a:sy n="33" d="100"/>
      </p:scale>
      <p:origin x="0" y="-1382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handoutMaster" Target="handoutMasters/handout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abinacpd3\audit_a$\Informes\Presentacions%20power%20point\Presentacions%20Canal%20Segarra-Garrigues\Gr&#224;fics%20presentaci&#243;%20Comissi&#243;%20Sindicatura.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ca-ES" dirty="0"/>
              <a:t>Títol del gràfic</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ca-ES"/>
        </a:p>
      </c:txPr>
    </c:title>
    <c:autoTitleDeleted val="0"/>
    <c:plotArea>
      <c:layout/>
      <c:barChart>
        <c:barDir val="col"/>
        <c:grouping val="clustered"/>
        <c:varyColors val="0"/>
        <c:ser>
          <c:idx val="0"/>
          <c:order val="0"/>
          <c:tx>
            <c:strRef>
              <c:f>Full1!$B$1</c:f>
              <c:strCache>
                <c:ptCount val="1"/>
                <c:pt idx="0">
                  <c:v>Sèrie 1</c:v>
                </c:pt>
              </c:strCache>
            </c:strRef>
          </c:tx>
          <c:spPr>
            <a:solidFill>
              <a:schemeClr val="accent1"/>
            </a:solidFill>
            <a:ln>
              <a:noFill/>
            </a:ln>
            <a:effectLst/>
          </c:spPr>
          <c:invertIfNegative val="0"/>
          <c:cat>
            <c:strRef>
              <c:f>Full1!$A$2:$A$5</c:f>
              <c:strCache>
                <c:ptCount val="4"/>
                <c:pt idx="0">
                  <c:v>Categoria 1</c:v>
                </c:pt>
                <c:pt idx="1">
                  <c:v>Categoria 2</c:v>
                </c:pt>
                <c:pt idx="2">
                  <c:v>Categoria 3</c:v>
                </c:pt>
                <c:pt idx="3">
                  <c:v>Categoria 4</c:v>
                </c:pt>
              </c:strCache>
            </c:strRef>
          </c:cat>
          <c:val>
            <c:numRef>
              <c:f>Full1!$B$2:$B$5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C056-4CD1-8157-96972C514236}"/>
            </c:ext>
          </c:extLst>
        </c:ser>
        <c:ser>
          <c:idx val="1"/>
          <c:order val="1"/>
          <c:tx>
            <c:strRef>
              <c:f>Full1!$C$1</c:f>
              <c:strCache>
                <c:ptCount val="1"/>
                <c:pt idx="0">
                  <c:v>Sèrie 2</c:v>
                </c:pt>
              </c:strCache>
            </c:strRef>
          </c:tx>
          <c:spPr>
            <a:solidFill>
              <a:schemeClr val="accent2"/>
            </a:solidFill>
            <a:ln>
              <a:noFill/>
            </a:ln>
            <a:effectLst/>
          </c:spPr>
          <c:invertIfNegative val="0"/>
          <c:cat>
            <c:strRef>
              <c:f>Full1!$A$2:$A$5</c:f>
              <c:strCache>
                <c:ptCount val="4"/>
                <c:pt idx="0">
                  <c:v>Categoria 1</c:v>
                </c:pt>
                <c:pt idx="1">
                  <c:v>Categoria 2</c:v>
                </c:pt>
                <c:pt idx="2">
                  <c:v>Categoria 3</c:v>
                </c:pt>
                <c:pt idx="3">
                  <c:v>Categoria 4</c:v>
                </c:pt>
              </c:strCache>
            </c:strRef>
          </c:cat>
          <c:val>
            <c:numRef>
              <c:f>Full1!$C$2:$C$5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C056-4CD1-8157-96972C514236}"/>
            </c:ext>
          </c:extLst>
        </c:ser>
        <c:ser>
          <c:idx val="2"/>
          <c:order val="2"/>
          <c:tx>
            <c:strRef>
              <c:f>Full1!$D$1</c:f>
              <c:strCache>
                <c:ptCount val="1"/>
                <c:pt idx="0">
                  <c:v>Sèrie 3</c:v>
                </c:pt>
              </c:strCache>
            </c:strRef>
          </c:tx>
          <c:spPr>
            <a:solidFill>
              <a:schemeClr val="accent3"/>
            </a:solidFill>
            <a:ln>
              <a:noFill/>
            </a:ln>
            <a:effectLst/>
          </c:spPr>
          <c:invertIfNegative val="0"/>
          <c:cat>
            <c:strRef>
              <c:f>Full1!$A$2:$A$5</c:f>
              <c:strCache>
                <c:ptCount val="4"/>
                <c:pt idx="0">
                  <c:v>Categoria 1</c:v>
                </c:pt>
                <c:pt idx="1">
                  <c:v>Categoria 2</c:v>
                </c:pt>
                <c:pt idx="2">
                  <c:v>Categoria 3</c:v>
                </c:pt>
                <c:pt idx="3">
                  <c:v>Categoria 4</c:v>
                </c:pt>
              </c:strCache>
            </c:strRef>
          </c:cat>
          <c:val>
            <c:numRef>
              <c:f>Full1!$D$2:$D$5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C056-4CD1-8157-96972C514236}"/>
            </c:ext>
          </c:extLst>
        </c:ser>
        <c:dLbls>
          <c:showLegendKey val="0"/>
          <c:showVal val="0"/>
          <c:showCatName val="0"/>
          <c:showSerName val="0"/>
          <c:showPercent val="0"/>
          <c:showBubbleSize val="0"/>
        </c:dLbls>
        <c:gapWidth val="219"/>
        <c:overlap val="-27"/>
        <c:axId val="86427808"/>
        <c:axId val="86429056"/>
      </c:barChart>
      <c:catAx>
        <c:axId val="86427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a-ES"/>
          </a:p>
        </c:txPr>
        <c:crossAx val="86429056"/>
        <c:crosses val="autoZero"/>
        <c:auto val="1"/>
        <c:lblAlgn val="ctr"/>
        <c:lblOffset val="100"/>
        <c:noMultiLvlLbl val="0"/>
      </c:catAx>
      <c:valAx>
        <c:axId val="86429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a-ES"/>
          </a:p>
        </c:txPr>
        <c:crossAx val="86427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a-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a-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479950366683552E-2"/>
          <c:y val="4.9994879261901257E-2"/>
          <c:w val="0.95543883138820074"/>
          <c:h val="0.61191418950938847"/>
        </c:manualLayout>
      </c:layout>
      <c:barChart>
        <c:barDir val="col"/>
        <c:grouping val="clustered"/>
        <c:varyColors val="0"/>
        <c:ser>
          <c:idx val="0"/>
          <c:order val="0"/>
          <c:tx>
            <c:strRef>
              <c:f>'Costos totals'!$C$3</c:f>
              <c:strCache>
                <c:ptCount val="1"/>
                <c:pt idx="0">
                  <c:v>Previsió inicial</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ca-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'Costos totals'!$B$4:$B$5</c:f>
              <c:strCache>
                <c:ptCount val="2"/>
                <c:pt idx="0">
                  <c:v>Xarxa de regulació i transport</c:v>
                </c:pt>
                <c:pt idx="1">
                  <c:v>Posada en reg</c:v>
                </c:pt>
              </c:strCache>
            </c:strRef>
          </c:cat>
          <c:val>
            <c:numRef>
              <c:f>'Costos totals'!$C$4:$C$5</c:f>
              <c:numCache>
                <c:formatCode>#,##0.00</c:formatCode>
                <c:ptCount val="2"/>
                <c:pt idx="0">
                  <c:v>444.75</c:v>
                </c:pt>
                <c:pt idx="1">
                  <c:v>1337.46</c:v>
                </c:pt>
              </c:numCache>
            </c:numRef>
          </c:val>
          <c:extLst>
            <c:ext xmlns:c16="http://schemas.microsoft.com/office/drawing/2014/chart" uri="{C3380CC4-5D6E-409C-BE32-E72D297353CC}">
              <c16:uniqueId val="{00000000-5AB6-4C50-89C9-A3C1BDB19589}"/>
            </c:ext>
          </c:extLst>
        </c:ser>
        <c:ser>
          <c:idx val="1"/>
          <c:order val="1"/>
          <c:tx>
            <c:strRef>
              <c:f>'Costos totals'!$D$3</c:f>
              <c:strCache>
                <c:ptCount val="1"/>
                <c:pt idx="0">
                  <c:v>Despesa acumulada a 31.12.2016</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tx1"/>
                    </a:solidFill>
                    <a:latin typeface="+mn-lt"/>
                    <a:ea typeface="+mn-ea"/>
                    <a:cs typeface="+mn-cs"/>
                  </a:defRPr>
                </a:pPr>
                <a:endParaRPr lang="ca-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'Costos totals'!$B$4:$B$5</c:f>
              <c:strCache>
                <c:ptCount val="2"/>
                <c:pt idx="0">
                  <c:v>Xarxa de regulació i transport</c:v>
                </c:pt>
                <c:pt idx="1">
                  <c:v>Posada en reg</c:v>
                </c:pt>
              </c:strCache>
            </c:strRef>
          </c:cat>
          <c:val>
            <c:numRef>
              <c:f>'Costos totals'!$D$4:$D$5</c:f>
              <c:numCache>
                <c:formatCode>#,##0.00</c:formatCode>
                <c:ptCount val="2"/>
                <c:pt idx="0">
                  <c:v>311.49</c:v>
                </c:pt>
                <c:pt idx="1">
                  <c:v>857.45</c:v>
                </c:pt>
              </c:numCache>
            </c:numRef>
          </c:val>
          <c:extLst>
            <c:ext xmlns:c16="http://schemas.microsoft.com/office/drawing/2014/chart" uri="{C3380CC4-5D6E-409C-BE32-E72D297353CC}">
              <c16:uniqueId val="{00000001-5AB6-4C50-89C9-A3C1BDB19589}"/>
            </c:ext>
          </c:extLst>
        </c:ser>
        <c:ser>
          <c:idx val="2"/>
          <c:order val="2"/>
          <c:tx>
            <c:strRef>
              <c:f>'Costos totals'!$E$3</c:f>
              <c:strCache>
                <c:ptCount val="1"/>
                <c:pt idx="0">
                  <c:v>Despesa acumulada a març del 2022</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tx1"/>
                    </a:solidFill>
                    <a:latin typeface="+mn-lt"/>
                    <a:ea typeface="+mn-ea"/>
                    <a:cs typeface="+mn-cs"/>
                  </a:defRPr>
                </a:pPr>
                <a:endParaRPr lang="ca-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'Costos totals'!$B$4:$B$5</c:f>
              <c:strCache>
                <c:ptCount val="2"/>
                <c:pt idx="0">
                  <c:v>Xarxa de regulació i transport</c:v>
                </c:pt>
                <c:pt idx="1">
                  <c:v>Posada en reg</c:v>
                </c:pt>
              </c:strCache>
            </c:strRef>
          </c:cat>
          <c:val>
            <c:numRef>
              <c:f>'Costos totals'!$E$4:$E$5</c:f>
              <c:numCache>
                <c:formatCode>#,##0.00</c:formatCode>
                <c:ptCount val="2"/>
                <c:pt idx="0">
                  <c:v>413.81</c:v>
                </c:pt>
                <c:pt idx="1">
                  <c:v>955.31</c:v>
                </c:pt>
              </c:numCache>
            </c:numRef>
          </c:val>
          <c:extLst>
            <c:ext xmlns:c16="http://schemas.microsoft.com/office/drawing/2014/chart" uri="{C3380CC4-5D6E-409C-BE32-E72D297353CC}">
              <c16:uniqueId val="{00000002-5AB6-4C50-89C9-A3C1BDB19589}"/>
            </c:ext>
          </c:extLst>
        </c:ser>
        <c:ser>
          <c:idx val="3"/>
          <c:order val="3"/>
          <c:tx>
            <c:strRef>
              <c:f>'Costos totals'!$F$3</c:f>
              <c:strCache>
                <c:ptCount val="1"/>
                <c:pt idx="0">
                  <c:v>Despesa acumulada i previsió de despesa futura a març del 2022</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tx1"/>
                    </a:solidFill>
                    <a:latin typeface="+mn-lt"/>
                    <a:ea typeface="+mn-ea"/>
                    <a:cs typeface="+mn-cs"/>
                  </a:defRPr>
                </a:pPr>
                <a:endParaRPr lang="ca-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'Costos totals'!$B$4:$B$5</c:f>
              <c:strCache>
                <c:ptCount val="2"/>
                <c:pt idx="0">
                  <c:v>Xarxa de regulació i transport</c:v>
                </c:pt>
                <c:pt idx="1">
                  <c:v>Posada en reg</c:v>
                </c:pt>
              </c:strCache>
            </c:strRef>
          </c:cat>
          <c:val>
            <c:numRef>
              <c:f>'Costos totals'!$F$4:$F$5</c:f>
              <c:numCache>
                <c:formatCode>#,##0.00</c:formatCode>
                <c:ptCount val="2"/>
                <c:pt idx="0">
                  <c:v>624.9</c:v>
                </c:pt>
                <c:pt idx="1">
                  <c:v>1243.0899999999999</c:v>
                </c:pt>
              </c:numCache>
            </c:numRef>
          </c:val>
          <c:extLst>
            <c:ext xmlns:c16="http://schemas.microsoft.com/office/drawing/2014/chart" uri="{C3380CC4-5D6E-409C-BE32-E72D297353CC}">
              <c16:uniqueId val="{00000003-5AB6-4C50-89C9-A3C1BDB19589}"/>
            </c:ext>
          </c:extLst>
        </c:ser>
        <c:dLbls>
          <c:dLblPos val="outEnd"/>
          <c:showLegendKey val="0"/>
          <c:showVal val="1"/>
          <c:showCatName val="0"/>
          <c:showSerName val="0"/>
          <c:showPercent val="0"/>
          <c:showBubbleSize val="0"/>
        </c:dLbls>
        <c:gapWidth val="150"/>
        <c:axId val="2115260159"/>
        <c:axId val="2115246719"/>
      </c:barChart>
      <c:catAx>
        <c:axId val="2115260159"/>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ca-ES" sz="1400" b="1" dirty="0">
                    <a:solidFill>
                      <a:schemeClr val="tx1"/>
                    </a:solidFill>
                  </a:rPr>
                  <a:t>En</a:t>
                </a:r>
                <a:r>
                  <a:rPr lang="ca-ES" sz="1400" b="1" baseline="0" dirty="0">
                    <a:solidFill>
                      <a:schemeClr val="tx1"/>
                    </a:solidFill>
                  </a:rPr>
                  <a:t> milions d’euros</a:t>
                </a:r>
                <a:endParaRPr lang="ca-ES" sz="1400" b="1" dirty="0">
                  <a:solidFill>
                    <a:schemeClr val="tx1"/>
                  </a:solidFill>
                </a:endParaRPr>
              </a:p>
            </c:rich>
          </c:tx>
          <c:layout>
            <c:manualLayout>
              <c:xMode val="edge"/>
              <c:yMode val="edge"/>
              <c:x val="0.39220897971602675"/>
              <c:y val="2.6524087506734892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ca-E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00" b="1" i="0" u="none" strike="noStrike" kern="1200" baseline="0">
                <a:solidFill>
                  <a:schemeClr val="tx1"/>
                </a:solidFill>
                <a:latin typeface="+mn-lt"/>
                <a:ea typeface="+mn-ea"/>
                <a:cs typeface="+mn-cs"/>
              </a:defRPr>
            </a:pPr>
            <a:endParaRPr lang="ca-ES"/>
          </a:p>
        </c:txPr>
        <c:crossAx val="2115246719"/>
        <c:crosses val="autoZero"/>
        <c:auto val="1"/>
        <c:lblAlgn val="ctr"/>
        <c:lblOffset val="100"/>
        <c:noMultiLvlLbl val="0"/>
      </c:catAx>
      <c:valAx>
        <c:axId val="2115246719"/>
        <c:scaling>
          <c:orientation val="minMax"/>
        </c:scaling>
        <c:delete val="1"/>
        <c:axPos val="l"/>
        <c:numFmt formatCode="#,##0.00" sourceLinked="1"/>
        <c:majorTickMark val="out"/>
        <c:minorTickMark val="none"/>
        <c:tickLblPos val="nextTo"/>
        <c:crossAx val="2115260159"/>
        <c:crosses val="autoZero"/>
        <c:crossBetween val="between"/>
      </c:valAx>
      <c:spPr>
        <a:noFill/>
        <a:ln>
          <a:noFill/>
        </a:ln>
        <a:effectLst/>
      </c:spPr>
    </c:plotArea>
    <c:legend>
      <c:legendPos val="b"/>
      <c:layout>
        <c:manualLayout>
          <c:xMode val="edge"/>
          <c:yMode val="edge"/>
          <c:x val="6.3088152620863341E-2"/>
          <c:y val="0.75048513427465868"/>
          <c:w val="0.87382370860588898"/>
          <c:h val="0.19353760366587797"/>
        </c:manualLayout>
      </c:layout>
      <c:overlay val="0"/>
      <c:spPr>
        <a:noFill/>
        <a:ln>
          <a:noFill/>
        </a:ln>
        <a:effectLst/>
      </c:spPr>
      <c:txPr>
        <a:bodyPr rot="0" spcFirstLastPara="1" vertOverflow="ellipsis" vert="horz" wrap="square" anchor="ctr" anchorCtr="1"/>
        <a:lstStyle/>
        <a:p>
          <a:pPr algn="ctr">
            <a:defRPr lang="en-US" sz="1000" b="1" i="0" u="none" strike="noStrike" kern="1200" baseline="0">
              <a:solidFill>
                <a:schemeClr val="tx1"/>
              </a:solidFill>
              <a:latin typeface="+mn-lt"/>
              <a:ea typeface="+mn-ea"/>
              <a:cs typeface="+mn-cs"/>
            </a:defRPr>
          </a:pPr>
          <a:endParaRPr lang="ca-ES"/>
        </a:p>
      </c:txPr>
    </c:legend>
    <c:plotVisOnly val="1"/>
    <c:dispBlanksAs val="gap"/>
    <c:showDLblsOverMax val="0"/>
  </c:chart>
  <c:spPr>
    <a:noFill/>
    <a:ln>
      <a:noFill/>
    </a:ln>
    <a:effectLst/>
  </c:spPr>
  <c:txPr>
    <a:bodyPr/>
    <a:lstStyle/>
    <a:p>
      <a:pPr>
        <a:defRPr/>
      </a:pPr>
      <a:endParaRPr lang="ca-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capçalera 1">
            <a:extLst>
              <a:ext uri="{FF2B5EF4-FFF2-40B4-BE49-F238E27FC236}">
                <a16:creationId xmlns:a16="http://schemas.microsoft.com/office/drawing/2014/main" id="{5BE9C08A-698C-6C0C-90C2-6E1EC29BB999}"/>
              </a:ext>
            </a:extLst>
          </p:cNvPr>
          <p:cNvSpPr>
            <a:spLocks noGrp="1"/>
          </p:cNvSpPr>
          <p:nvPr>
            <p:ph type="hdr" sz="quarter"/>
          </p:nvPr>
        </p:nvSpPr>
        <p:spPr>
          <a:xfrm>
            <a:off x="0" y="0"/>
            <a:ext cx="2921000" cy="495300"/>
          </a:xfrm>
          <a:prstGeom prst="rect">
            <a:avLst/>
          </a:prstGeom>
        </p:spPr>
        <p:txBody>
          <a:bodyPr vert="horz" lIns="91440" tIns="45720" rIns="91440" bIns="45720" rtlCol="0"/>
          <a:lstStyle>
            <a:lvl1pPr algn="l">
              <a:defRPr sz="1200"/>
            </a:lvl1pPr>
          </a:lstStyle>
          <a:p>
            <a:r>
              <a:rPr lang="ca-ES"/>
              <a:t>Actuació fiscalitzada: Canal Segarra-Garrigues</a:t>
            </a:r>
          </a:p>
        </p:txBody>
      </p:sp>
      <p:sp>
        <p:nvSpPr>
          <p:cNvPr id="3" name="Contenidor de data 2">
            <a:extLst>
              <a:ext uri="{FF2B5EF4-FFF2-40B4-BE49-F238E27FC236}">
                <a16:creationId xmlns:a16="http://schemas.microsoft.com/office/drawing/2014/main" id="{01FE1957-979A-56BF-0DD1-2DE40AFFBA58}"/>
              </a:ext>
            </a:extLst>
          </p:cNvPr>
          <p:cNvSpPr>
            <a:spLocks noGrp="1"/>
          </p:cNvSpPr>
          <p:nvPr>
            <p:ph type="dt" sz="quarter" idx="1"/>
          </p:nvPr>
        </p:nvSpPr>
        <p:spPr>
          <a:xfrm>
            <a:off x="3819525" y="0"/>
            <a:ext cx="2921000" cy="495300"/>
          </a:xfrm>
          <a:prstGeom prst="rect">
            <a:avLst/>
          </a:prstGeom>
        </p:spPr>
        <p:txBody>
          <a:bodyPr vert="horz" lIns="91440" tIns="45720" rIns="91440" bIns="45720" rtlCol="0"/>
          <a:lstStyle>
            <a:lvl1pPr algn="r">
              <a:defRPr sz="1200"/>
            </a:lvl1pPr>
          </a:lstStyle>
          <a:p>
            <a:fld id="{8BC507B7-4386-4CF6-B035-9B03383B108B}" type="datetimeFigureOut">
              <a:rPr lang="ca-ES" smtClean="0"/>
              <a:t>22/6/2023</a:t>
            </a:fld>
            <a:endParaRPr lang="ca-ES"/>
          </a:p>
        </p:txBody>
      </p:sp>
      <p:sp>
        <p:nvSpPr>
          <p:cNvPr id="4" name="Contenidor de peu de pàgina 3">
            <a:extLst>
              <a:ext uri="{FF2B5EF4-FFF2-40B4-BE49-F238E27FC236}">
                <a16:creationId xmlns:a16="http://schemas.microsoft.com/office/drawing/2014/main" id="{95BDE251-97B9-8387-1D66-BFBCBD52864F}"/>
              </a:ext>
            </a:extLst>
          </p:cNvPr>
          <p:cNvSpPr>
            <a:spLocks noGrp="1"/>
          </p:cNvSpPr>
          <p:nvPr>
            <p:ph type="ftr" sz="quarter" idx="2"/>
          </p:nvPr>
        </p:nvSpPr>
        <p:spPr>
          <a:xfrm>
            <a:off x="0" y="9377363"/>
            <a:ext cx="2921000" cy="495300"/>
          </a:xfrm>
          <a:prstGeom prst="rect">
            <a:avLst/>
          </a:prstGeom>
        </p:spPr>
        <p:txBody>
          <a:bodyPr vert="horz" lIns="91440" tIns="45720" rIns="91440" bIns="45720" rtlCol="0" anchor="b"/>
          <a:lstStyle>
            <a:lvl1pPr algn="l">
              <a:defRPr sz="1200"/>
            </a:lvl1pPr>
          </a:lstStyle>
          <a:p>
            <a:r>
              <a:rPr lang="ca-ES"/>
              <a:t>Actuació fiscalitzada: Canal Segarra-Garrigues</a:t>
            </a:r>
          </a:p>
        </p:txBody>
      </p:sp>
      <p:sp>
        <p:nvSpPr>
          <p:cNvPr id="5" name="Contenidor de número de diapositiva 4">
            <a:extLst>
              <a:ext uri="{FF2B5EF4-FFF2-40B4-BE49-F238E27FC236}">
                <a16:creationId xmlns:a16="http://schemas.microsoft.com/office/drawing/2014/main" id="{F5C81705-2B8B-B061-A7D6-70CF144243FB}"/>
              </a:ext>
            </a:extLst>
          </p:cNvPr>
          <p:cNvSpPr>
            <a:spLocks noGrp="1"/>
          </p:cNvSpPr>
          <p:nvPr>
            <p:ph type="sldNum" sz="quarter" idx="3"/>
          </p:nvPr>
        </p:nvSpPr>
        <p:spPr>
          <a:xfrm>
            <a:off x="3819525" y="9377363"/>
            <a:ext cx="2921000" cy="495300"/>
          </a:xfrm>
          <a:prstGeom prst="rect">
            <a:avLst/>
          </a:prstGeom>
        </p:spPr>
        <p:txBody>
          <a:bodyPr vert="horz" lIns="91440" tIns="45720" rIns="91440" bIns="45720" rtlCol="0" anchor="b"/>
          <a:lstStyle>
            <a:lvl1pPr algn="r">
              <a:defRPr sz="1200"/>
            </a:lvl1pPr>
          </a:lstStyle>
          <a:p>
            <a:fld id="{A1BDD518-51D2-4F97-832E-ABDCF71C472D}" type="slidenum">
              <a:rPr lang="ca-ES" smtClean="0"/>
              <a:t>‹#›</a:t>
            </a:fld>
            <a:endParaRPr lang="ca-ES"/>
          </a:p>
        </p:txBody>
      </p:sp>
    </p:spTree>
    <p:extLst>
      <p:ext uri="{BB962C8B-B14F-4D97-AF65-F5344CB8AC3E}">
        <p14:creationId xmlns:p14="http://schemas.microsoft.com/office/powerpoint/2010/main" val="18617985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capçalera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r>
              <a:rPr lang="ca-ES"/>
              <a:t>Actuació fiscalitzada: Canal Segarra-Garrigues</a:t>
            </a:r>
          </a:p>
        </p:txBody>
      </p:sp>
      <p:sp>
        <p:nvSpPr>
          <p:cNvPr id="3" name="Contenidor de data 2"/>
          <p:cNvSpPr>
            <a:spLocks noGrp="1"/>
          </p:cNvSpPr>
          <p:nvPr>
            <p:ph type="dt" idx="1"/>
          </p:nvPr>
        </p:nvSpPr>
        <p:spPr>
          <a:xfrm>
            <a:off x="3818971" y="0"/>
            <a:ext cx="2921582" cy="495348"/>
          </a:xfrm>
          <a:prstGeom prst="rect">
            <a:avLst/>
          </a:prstGeom>
        </p:spPr>
        <p:txBody>
          <a:bodyPr vert="horz" lIns="91440" tIns="45720" rIns="91440" bIns="45720" rtlCol="0"/>
          <a:lstStyle>
            <a:lvl1pPr algn="r">
              <a:defRPr sz="1200"/>
            </a:lvl1pPr>
          </a:lstStyle>
          <a:p>
            <a:fld id="{D05CA17D-C4FF-44A9-B7E1-D9AB699F73BF}" type="datetimeFigureOut">
              <a:rPr lang="ca-ES" smtClean="0"/>
              <a:t>22/6/2023</a:t>
            </a:fld>
            <a:endParaRPr lang="ca-ES"/>
          </a:p>
        </p:txBody>
      </p:sp>
      <p:sp>
        <p:nvSpPr>
          <p:cNvPr id="4" name="Contenidor d'imatge de diapositiva 3"/>
          <p:cNvSpPr>
            <a:spLocks noGrp="1" noRot="1" noChangeAspect="1"/>
          </p:cNvSpPr>
          <p:nvPr>
            <p:ph type="sldImg" idx="2"/>
          </p:nvPr>
        </p:nvSpPr>
        <p:spPr>
          <a:xfrm>
            <a:off x="409575" y="1233488"/>
            <a:ext cx="5922963" cy="3332162"/>
          </a:xfrm>
          <a:prstGeom prst="rect">
            <a:avLst/>
          </a:prstGeom>
          <a:noFill/>
          <a:ln w="12700">
            <a:solidFill>
              <a:prstClr val="black"/>
            </a:solidFill>
          </a:ln>
        </p:spPr>
        <p:txBody>
          <a:bodyPr vert="horz" lIns="91440" tIns="45720" rIns="91440" bIns="45720" rtlCol="0" anchor="ctr"/>
          <a:lstStyle/>
          <a:p>
            <a:endParaRPr lang="ca-ES"/>
          </a:p>
        </p:txBody>
      </p:sp>
      <p:sp>
        <p:nvSpPr>
          <p:cNvPr id="5" name="Contenidor de notes 4"/>
          <p:cNvSpPr>
            <a:spLocks noGrp="1"/>
          </p:cNvSpPr>
          <p:nvPr>
            <p:ph type="body" sz="quarter" idx="3"/>
          </p:nvPr>
        </p:nvSpPr>
        <p:spPr>
          <a:xfrm>
            <a:off x="674212" y="4751221"/>
            <a:ext cx="5393690" cy="3887361"/>
          </a:xfrm>
          <a:prstGeom prst="rect">
            <a:avLst/>
          </a:prstGeom>
        </p:spPr>
        <p:txBody>
          <a:bodyPr vert="horz" lIns="91440" tIns="45720" rIns="91440" bIns="45720" rtlCol="0"/>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p>
        </p:txBody>
      </p:sp>
      <p:sp>
        <p:nvSpPr>
          <p:cNvPr id="6" name="Contenidor de peu de pàgina 5"/>
          <p:cNvSpPr>
            <a:spLocks noGrp="1"/>
          </p:cNvSpPr>
          <p:nvPr>
            <p:ph type="ftr" sz="quarter" idx="4"/>
          </p:nvPr>
        </p:nvSpPr>
        <p:spPr>
          <a:xfrm>
            <a:off x="0" y="9377319"/>
            <a:ext cx="2921582" cy="495347"/>
          </a:xfrm>
          <a:prstGeom prst="rect">
            <a:avLst/>
          </a:prstGeom>
        </p:spPr>
        <p:txBody>
          <a:bodyPr vert="horz" lIns="91440" tIns="45720" rIns="91440" bIns="45720" rtlCol="0" anchor="b"/>
          <a:lstStyle>
            <a:lvl1pPr algn="l">
              <a:defRPr sz="1200"/>
            </a:lvl1pPr>
          </a:lstStyle>
          <a:p>
            <a:r>
              <a:rPr lang="ca-ES"/>
              <a:t>Actuació fiscalitzada: Canal Segarra-Garrigues</a:t>
            </a:r>
          </a:p>
        </p:txBody>
      </p:sp>
      <p:sp>
        <p:nvSpPr>
          <p:cNvPr id="7" name="Contenidor de número de diapositiva 6"/>
          <p:cNvSpPr>
            <a:spLocks noGrp="1"/>
          </p:cNvSpPr>
          <p:nvPr>
            <p:ph type="sldNum" sz="quarter" idx="5"/>
          </p:nvPr>
        </p:nvSpPr>
        <p:spPr>
          <a:xfrm>
            <a:off x="3818971" y="9377319"/>
            <a:ext cx="2921582" cy="495347"/>
          </a:xfrm>
          <a:prstGeom prst="rect">
            <a:avLst/>
          </a:prstGeom>
        </p:spPr>
        <p:txBody>
          <a:bodyPr vert="horz" lIns="91440" tIns="45720" rIns="91440" bIns="45720" rtlCol="0" anchor="b"/>
          <a:lstStyle>
            <a:lvl1pPr algn="r">
              <a:defRPr sz="1200"/>
            </a:lvl1pPr>
          </a:lstStyle>
          <a:p>
            <a:fld id="{E82289FE-9911-4BCA-B751-4727AFED25C9}" type="slidenum">
              <a:rPr lang="ca-ES" smtClean="0"/>
              <a:t>‹#›</a:t>
            </a:fld>
            <a:endParaRPr lang="ca-ES"/>
          </a:p>
        </p:txBody>
      </p:sp>
    </p:spTree>
    <p:extLst>
      <p:ext uri="{BB962C8B-B14F-4D97-AF65-F5344CB8AC3E}">
        <p14:creationId xmlns:p14="http://schemas.microsoft.com/office/powerpoint/2010/main" val="103373639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5"/>
          </p:nvPr>
        </p:nvSpPr>
        <p:spPr/>
        <p:txBody>
          <a:bodyPr/>
          <a:lstStyle/>
          <a:p>
            <a:fld id="{E82289FE-9911-4BCA-B751-4727AFED25C9}" type="slidenum">
              <a:rPr lang="ca-ES" smtClean="0"/>
              <a:t>28</a:t>
            </a:fld>
            <a:endParaRPr lang="ca-ES"/>
          </a:p>
        </p:txBody>
      </p:sp>
    </p:spTree>
    <p:extLst>
      <p:ext uri="{BB962C8B-B14F-4D97-AF65-F5344CB8AC3E}">
        <p14:creationId xmlns:p14="http://schemas.microsoft.com/office/powerpoint/2010/main" val="42082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5"/>
          </p:nvPr>
        </p:nvSpPr>
        <p:spPr/>
        <p:txBody>
          <a:bodyPr/>
          <a:lstStyle/>
          <a:p>
            <a:fld id="{E82289FE-9911-4BCA-B751-4727AFED25C9}" type="slidenum">
              <a:rPr lang="ca-ES" smtClean="0"/>
              <a:t>41</a:t>
            </a:fld>
            <a:endParaRPr lang="ca-ES"/>
          </a:p>
        </p:txBody>
      </p:sp>
    </p:spTree>
    <p:extLst>
      <p:ext uri="{BB962C8B-B14F-4D97-AF65-F5344CB8AC3E}">
        <p14:creationId xmlns:p14="http://schemas.microsoft.com/office/powerpoint/2010/main" val="3168766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5"/>
          </p:nvPr>
        </p:nvSpPr>
        <p:spPr/>
        <p:txBody>
          <a:bodyPr/>
          <a:lstStyle/>
          <a:p>
            <a:fld id="{E82289FE-9911-4BCA-B751-4727AFED25C9}" type="slidenum">
              <a:rPr lang="ca-ES" smtClean="0"/>
              <a:t>42</a:t>
            </a:fld>
            <a:endParaRPr lang="ca-ES"/>
          </a:p>
        </p:txBody>
      </p:sp>
    </p:spTree>
    <p:extLst>
      <p:ext uri="{BB962C8B-B14F-4D97-AF65-F5344CB8AC3E}">
        <p14:creationId xmlns:p14="http://schemas.microsoft.com/office/powerpoint/2010/main" val="1803066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5"/>
          </p:nvPr>
        </p:nvSpPr>
        <p:spPr/>
        <p:txBody>
          <a:bodyPr/>
          <a:lstStyle/>
          <a:p>
            <a:fld id="{E82289FE-9911-4BCA-B751-4727AFED25C9}" type="slidenum">
              <a:rPr lang="ca-ES" smtClean="0"/>
              <a:t>43</a:t>
            </a:fld>
            <a:endParaRPr lang="ca-ES"/>
          </a:p>
        </p:txBody>
      </p:sp>
    </p:spTree>
    <p:extLst>
      <p:ext uri="{BB962C8B-B14F-4D97-AF65-F5344CB8AC3E}">
        <p14:creationId xmlns:p14="http://schemas.microsoft.com/office/powerpoint/2010/main" val="2687554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5"/>
          </p:nvPr>
        </p:nvSpPr>
        <p:spPr/>
        <p:txBody>
          <a:bodyPr/>
          <a:lstStyle/>
          <a:p>
            <a:fld id="{E82289FE-9911-4BCA-B751-4727AFED25C9}" type="slidenum">
              <a:rPr lang="ca-ES" smtClean="0"/>
              <a:t>44</a:t>
            </a:fld>
            <a:endParaRPr lang="ca-ES"/>
          </a:p>
        </p:txBody>
      </p:sp>
    </p:spTree>
    <p:extLst>
      <p:ext uri="{BB962C8B-B14F-4D97-AF65-F5344CB8AC3E}">
        <p14:creationId xmlns:p14="http://schemas.microsoft.com/office/powerpoint/2010/main" val="40098608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iciV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idor de text 6">
            <a:extLst>
              <a:ext uri="{FF2B5EF4-FFF2-40B4-BE49-F238E27FC236}">
                <a16:creationId xmlns:a16="http://schemas.microsoft.com/office/drawing/2014/main" id="{01F0B9E1-4A1B-4649-917F-1D06081C2E8F}"/>
              </a:ext>
            </a:extLst>
          </p:cNvPr>
          <p:cNvSpPr>
            <a:spLocks noGrp="1"/>
          </p:cNvSpPr>
          <p:nvPr>
            <p:ph type="body" sz="quarter" idx="10"/>
          </p:nvPr>
        </p:nvSpPr>
        <p:spPr>
          <a:xfrm>
            <a:off x="0" y="2752436"/>
            <a:ext cx="12192000" cy="676564"/>
          </a:xfrm>
          <a:prstGeom prst="rect">
            <a:avLst/>
          </a:prstGeom>
        </p:spPr>
        <p:txBody>
          <a:bodyPr/>
          <a:lstStyle>
            <a:lvl1pPr marL="0" indent="0" algn="ctr">
              <a:buFont typeface="Arial" panose="020B0604020202020204" pitchFamily="34" charset="0"/>
              <a:buNone/>
              <a:defRPr sz="3600" b="1" i="0" baseline="0">
                <a:solidFill>
                  <a:srgbClr val="AB003E"/>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ca-ES"/>
              <a:t>Feu clic per editar els estils del text del patró</a:t>
            </a:r>
          </a:p>
        </p:txBody>
      </p:sp>
      <p:sp>
        <p:nvSpPr>
          <p:cNvPr id="8" name="Contenidor de text 6">
            <a:extLst>
              <a:ext uri="{FF2B5EF4-FFF2-40B4-BE49-F238E27FC236}">
                <a16:creationId xmlns:a16="http://schemas.microsoft.com/office/drawing/2014/main" id="{DCFC5D20-0E76-41C4-BBB0-B677ED7D1552}"/>
              </a:ext>
            </a:extLst>
          </p:cNvPr>
          <p:cNvSpPr>
            <a:spLocks noGrp="1"/>
          </p:cNvSpPr>
          <p:nvPr>
            <p:ph type="body" sz="quarter" idx="11"/>
          </p:nvPr>
        </p:nvSpPr>
        <p:spPr>
          <a:xfrm>
            <a:off x="0" y="4124040"/>
            <a:ext cx="12192000" cy="420255"/>
          </a:xfrm>
          <a:prstGeom prst="rect">
            <a:avLst/>
          </a:prstGeom>
        </p:spPr>
        <p:txBody>
          <a:bodyPr/>
          <a:lstStyle>
            <a:lvl1pPr marL="0" indent="0" algn="ctr">
              <a:buFont typeface="Arial" panose="020B0604020202020204" pitchFamily="34" charset="0"/>
              <a:buNone/>
              <a:defRPr sz="2200" b="1" i="0" baseline="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ca-ES"/>
              <a:t>Feu clic per editar els estils del text del patró</a:t>
            </a:r>
          </a:p>
        </p:txBody>
      </p:sp>
    </p:spTree>
    <p:extLst>
      <p:ext uri="{BB962C8B-B14F-4D97-AF65-F5344CB8AC3E}">
        <p14:creationId xmlns:p14="http://schemas.microsoft.com/office/powerpoint/2010/main" val="3615799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de títo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E0240D3B-F865-41F7-B4D7-52D69ABE4812}"/>
              </a:ext>
            </a:extLst>
          </p:cNvPr>
          <p:cNvSpPr>
            <a:spLocks noGrp="1"/>
          </p:cNvSpPr>
          <p:nvPr>
            <p:ph type="ctrTitle"/>
          </p:nvPr>
        </p:nvSpPr>
        <p:spPr>
          <a:xfrm>
            <a:off x="1524000" y="1122363"/>
            <a:ext cx="9144000" cy="2387600"/>
          </a:xfrm>
        </p:spPr>
        <p:txBody>
          <a:bodyPr anchor="b"/>
          <a:lstStyle>
            <a:lvl1pPr algn="ctr">
              <a:defRPr sz="6000"/>
            </a:lvl1pPr>
          </a:lstStyle>
          <a:p>
            <a:r>
              <a:rPr lang="ca-ES" dirty="0"/>
              <a:t>Feu clic aquí per editar l'estil</a:t>
            </a:r>
          </a:p>
        </p:txBody>
      </p:sp>
      <p:sp>
        <p:nvSpPr>
          <p:cNvPr id="3" name="Subtítol 2">
            <a:extLst>
              <a:ext uri="{FF2B5EF4-FFF2-40B4-BE49-F238E27FC236}">
                <a16:creationId xmlns:a16="http://schemas.microsoft.com/office/drawing/2014/main" id="{6B2D5257-57E3-4484-A07E-CD57DCBCD6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a-ES" dirty="0"/>
              <a:t>Feu clic aquí per editar l'estil de subtítols del patró</a:t>
            </a:r>
          </a:p>
        </p:txBody>
      </p:sp>
      <p:sp>
        <p:nvSpPr>
          <p:cNvPr id="6" name="Contenidor de número de diapositiva 5">
            <a:extLst>
              <a:ext uri="{FF2B5EF4-FFF2-40B4-BE49-F238E27FC236}">
                <a16:creationId xmlns:a16="http://schemas.microsoft.com/office/drawing/2014/main" id="{C983372E-24BF-4F03-9942-DDE397CE24EF}"/>
              </a:ext>
            </a:extLst>
          </p:cNvPr>
          <p:cNvSpPr>
            <a:spLocks noGrp="1"/>
          </p:cNvSpPr>
          <p:nvPr>
            <p:ph type="sldNum" sz="quarter" idx="12"/>
          </p:nvPr>
        </p:nvSpPr>
        <p:spPr/>
        <p:txBody>
          <a:bodyPr/>
          <a:lstStyle/>
          <a:p>
            <a:fld id="{7C89690A-8B57-47AA-8F15-544735019E80}" type="slidenum">
              <a:rPr lang="ca-ES" smtClean="0"/>
              <a:t>‹#›</a:t>
            </a:fld>
            <a:endParaRPr lang="ca-ES"/>
          </a:p>
        </p:txBody>
      </p:sp>
    </p:spTree>
    <p:extLst>
      <p:ext uri="{BB962C8B-B14F-4D97-AF65-F5344CB8AC3E}">
        <p14:creationId xmlns:p14="http://schemas.microsoft.com/office/powerpoint/2010/main" val="541925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os objectes">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08E488A3-DE29-4917-AC0D-E3FCE5F0E87E}"/>
              </a:ext>
            </a:extLst>
          </p:cNvPr>
          <p:cNvSpPr>
            <a:spLocks noGrp="1"/>
          </p:cNvSpPr>
          <p:nvPr>
            <p:ph type="title"/>
          </p:nvPr>
        </p:nvSpPr>
        <p:spPr/>
        <p:txBody>
          <a:bodyPr/>
          <a:lstStyle/>
          <a:p>
            <a:r>
              <a:rPr lang="ca-ES"/>
              <a:t>Feu clic aquí per editar l'estil</a:t>
            </a:r>
          </a:p>
        </p:txBody>
      </p:sp>
      <p:sp>
        <p:nvSpPr>
          <p:cNvPr id="3" name="Contenidor de contingut 2">
            <a:extLst>
              <a:ext uri="{FF2B5EF4-FFF2-40B4-BE49-F238E27FC236}">
                <a16:creationId xmlns:a16="http://schemas.microsoft.com/office/drawing/2014/main" id="{807E8AD7-AE07-4619-99EE-B074E538B92E}"/>
              </a:ext>
            </a:extLst>
          </p:cNvPr>
          <p:cNvSpPr>
            <a:spLocks noGrp="1"/>
          </p:cNvSpPr>
          <p:nvPr>
            <p:ph sz="half" idx="1"/>
          </p:nvPr>
        </p:nvSpPr>
        <p:spPr>
          <a:xfrm>
            <a:off x="838200" y="1825625"/>
            <a:ext cx="5181600" cy="4351338"/>
          </a:xfrm>
        </p:spPr>
        <p:txBody>
          <a:bodyPr/>
          <a:lstStyle/>
          <a:p>
            <a:pPr lvl="0"/>
            <a:r>
              <a:rPr lang="ca-ES" dirty="0"/>
              <a:t>Feu clic per editar els estils del text del patró</a:t>
            </a:r>
          </a:p>
          <a:p>
            <a:pPr lvl="1"/>
            <a:r>
              <a:rPr lang="ca-ES" dirty="0"/>
              <a:t>Segon nivell</a:t>
            </a:r>
          </a:p>
          <a:p>
            <a:pPr lvl="2"/>
            <a:r>
              <a:rPr lang="ca-ES" dirty="0"/>
              <a:t>Tercer nivell</a:t>
            </a:r>
          </a:p>
          <a:p>
            <a:pPr lvl="3"/>
            <a:r>
              <a:rPr lang="ca-ES" dirty="0"/>
              <a:t>Quart nivell</a:t>
            </a:r>
          </a:p>
          <a:p>
            <a:pPr lvl="4"/>
            <a:r>
              <a:rPr lang="ca-ES" dirty="0"/>
              <a:t>Cinquè nivell</a:t>
            </a:r>
          </a:p>
        </p:txBody>
      </p:sp>
      <p:sp>
        <p:nvSpPr>
          <p:cNvPr id="4" name="Contenidor de contingut 3">
            <a:extLst>
              <a:ext uri="{FF2B5EF4-FFF2-40B4-BE49-F238E27FC236}">
                <a16:creationId xmlns:a16="http://schemas.microsoft.com/office/drawing/2014/main" id="{DDC4EDF8-7C55-4062-9B79-265E28EEB404}"/>
              </a:ext>
            </a:extLst>
          </p:cNvPr>
          <p:cNvSpPr>
            <a:spLocks noGrp="1"/>
          </p:cNvSpPr>
          <p:nvPr>
            <p:ph sz="half" idx="2"/>
          </p:nvPr>
        </p:nvSpPr>
        <p:spPr>
          <a:xfrm>
            <a:off x="6172200" y="1825625"/>
            <a:ext cx="5181600" cy="435133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p>
        </p:txBody>
      </p:sp>
      <p:sp>
        <p:nvSpPr>
          <p:cNvPr id="7" name="Contenidor de número de diapositiva 6">
            <a:extLst>
              <a:ext uri="{FF2B5EF4-FFF2-40B4-BE49-F238E27FC236}">
                <a16:creationId xmlns:a16="http://schemas.microsoft.com/office/drawing/2014/main" id="{DAC8DF4F-9481-4753-B7E3-1353268A340D}"/>
              </a:ext>
            </a:extLst>
          </p:cNvPr>
          <p:cNvSpPr>
            <a:spLocks noGrp="1"/>
          </p:cNvSpPr>
          <p:nvPr>
            <p:ph type="sldNum" sz="quarter" idx="12"/>
          </p:nvPr>
        </p:nvSpPr>
        <p:spPr/>
        <p:txBody>
          <a:bodyPr/>
          <a:lstStyle/>
          <a:p>
            <a:fld id="{7C89690A-8B57-47AA-8F15-544735019E80}" type="slidenum">
              <a:rPr lang="ca-ES" smtClean="0"/>
              <a:t>‹#›</a:t>
            </a:fld>
            <a:endParaRPr lang="ca-ES"/>
          </a:p>
        </p:txBody>
      </p:sp>
    </p:spTree>
    <p:extLst>
      <p:ext uri="{BB962C8B-B14F-4D97-AF65-F5344CB8AC3E}">
        <p14:creationId xmlns:p14="http://schemas.microsoft.com/office/powerpoint/2010/main" val="8333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omés títo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C24668A8-3EE2-46B9-9245-5C7B7FCACEDD}"/>
              </a:ext>
            </a:extLst>
          </p:cNvPr>
          <p:cNvSpPr>
            <a:spLocks noGrp="1"/>
          </p:cNvSpPr>
          <p:nvPr>
            <p:ph type="title"/>
          </p:nvPr>
        </p:nvSpPr>
        <p:spPr/>
        <p:txBody>
          <a:bodyPr/>
          <a:lstStyle/>
          <a:p>
            <a:r>
              <a:rPr lang="ca-ES"/>
              <a:t>Feu clic aquí per editar l'estil</a:t>
            </a:r>
          </a:p>
        </p:txBody>
      </p:sp>
      <p:sp>
        <p:nvSpPr>
          <p:cNvPr id="5" name="Contenidor de número de diapositiva 4">
            <a:extLst>
              <a:ext uri="{FF2B5EF4-FFF2-40B4-BE49-F238E27FC236}">
                <a16:creationId xmlns:a16="http://schemas.microsoft.com/office/drawing/2014/main" id="{5E22E500-8A3F-4F31-9F28-69D9F857AC5C}"/>
              </a:ext>
            </a:extLst>
          </p:cNvPr>
          <p:cNvSpPr>
            <a:spLocks noGrp="1"/>
          </p:cNvSpPr>
          <p:nvPr>
            <p:ph type="sldNum" sz="quarter" idx="12"/>
          </p:nvPr>
        </p:nvSpPr>
        <p:spPr/>
        <p:txBody>
          <a:bodyPr/>
          <a:lstStyle/>
          <a:p>
            <a:fld id="{7C89690A-8B57-47AA-8F15-544735019E80}" type="slidenum">
              <a:rPr lang="ca-ES" smtClean="0"/>
              <a:t>‹#›</a:t>
            </a:fld>
            <a:endParaRPr lang="ca-ES"/>
          </a:p>
        </p:txBody>
      </p:sp>
    </p:spTree>
    <p:extLst>
      <p:ext uri="{BB962C8B-B14F-4D97-AF65-F5344CB8AC3E}">
        <p14:creationId xmlns:p14="http://schemas.microsoft.com/office/powerpoint/2010/main" val="954409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Imatge amb llegenda">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9E08F1A5-A57D-4114-8A12-007B3BEA294A}"/>
              </a:ext>
            </a:extLst>
          </p:cNvPr>
          <p:cNvSpPr>
            <a:spLocks noGrp="1"/>
          </p:cNvSpPr>
          <p:nvPr>
            <p:ph type="title"/>
          </p:nvPr>
        </p:nvSpPr>
        <p:spPr>
          <a:xfrm>
            <a:off x="839788" y="457200"/>
            <a:ext cx="3932237" cy="787138"/>
          </a:xfrm>
        </p:spPr>
        <p:txBody>
          <a:bodyPr anchor="b"/>
          <a:lstStyle>
            <a:lvl1pPr>
              <a:defRPr sz="3200"/>
            </a:lvl1pPr>
          </a:lstStyle>
          <a:p>
            <a:r>
              <a:rPr lang="ca-ES"/>
              <a:t>Feu clic aquí per editar l'estil</a:t>
            </a:r>
          </a:p>
        </p:txBody>
      </p:sp>
      <p:sp>
        <p:nvSpPr>
          <p:cNvPr id="3" name="Contenidor d'imatge 2">
            <a:extLst>
              <a:ext uri="{FF2B5EF4-FFF2-40B4-BE49-F238E27FC236}">
                <a16:creationId xmlns:a16="http://schemas.microsoft.com/office/drawing/2014/main" id="{16D0B3CF-12FE-4C06-8E46-5133D9C0E727}"/>
              </a:ext>
            </a:extLst>
          </p:cNvPr>
          <p:cNvSpPr>
            <a:spLocks noGrp="1"/>
          </p:cNvSpPr>
          <p:nvPr>
            <p:ph type="pic" idx="1"/>
          </p:nvPr>
        </p:nvSpPr>
        <p:spPr>
          <a:xfrm>
            <a:off x="5183188" y="1480008"/>
            <a:ext cx="6172200" cy="438104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a-ES"/>
          </a:p>
        </p:txBody>
      </p:sp>
      <p:sp>
        <p:nvSpPr>
          <p:cNvPr id="4" name="Contenidor de text 3">
            <a:extLst>
              <a:ext uri="{FF2B5EF4-FFF2-40B4-BE49-F238E27FC236}">
                <a16:creationId xmlns:a16="http://schemas.microsoft.com/office/drawing/2014/main" id="{12D33D15-4C23-43CF-AC6B-FE81109D68A7}"/>
              </a:ext>
            </a:extLst>
          </p:cNvPr>
          <p:cNvSpPr>
            <a:spLocks noGrp="1"/>
          </p:cNvSpPr>
          <p:nvPr>
            <p:ph type="body" sz="half" idx="2"/>
          </p:nvPr>
        </p:nvSpPr>
        <p:spPr>
          <a:xfrm>
            <a:off x="839788" y="1480008"/>
            <a:ext cx="3932237" cy="43889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a-ES"/>
              <a:t>Feu clic per editar els estils del text del patró</a:t>
            </a:r>
          </a:p>
        </p:txBody>
      </p:sp>
      <p:sp>
        <p:nvSpPr>
          <p:cNvPr id="7" name="Contenidor de número de diapositiva 6">
            <a:extLst>
              <a:ext uri="{FF2B5EF4-FFF2-40B4-BE49-F238E27FC236}">
                <a16:creationId xmlns:a16="http://schemas.microsoft.com/office/drawing/2014/main" id="{B0770F2E-09EF-46B2-958C-60CF30905C7A}"/>
              </a:ext>
            </a:extLst>
          </p:cNvPr>
          <p:cNvSpPr>
            <a:spLocks noGrp="1"/>
          </p:cNvSpPr>
          <p:nvPr>
            <p:ph type="sldNum" sz="quarter" idx="12"/>
          </p:nvPr>
        </p:nvSpPr>
        <p:spPr/>
        <p:txBody>
          <a:bodyPr/>
          <a:lstStyle/>
          <a:p>
            <a:fld id="{7C89690A-8B57-47AA-8F15-544735019E80}" type="slidenum">
              <a:rPr lang="ca-ES" smtClean="0"/>
              <a:t>‹#›</a:t>
            </a:fld>
            <a:endParaRPr lang="ca-ES" dirty="0"/>
          </a:p>
        </p:txBody>
      </p:sp>
    </p:spTree>
    <p:extLst>
      <p:ext uri="{BB962C8B-B14F-4D97-AF65-F5344CB8AC3E}">
        <p14:creationId xmlns:p14="http://schemas.microsoft.com/office/powerpoint/2010/main" val="156911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àfic amb llegenda">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9E08F1A5-A57D-4114-8A12-007B3BEA294A}"/>
              </a:ext>
            </a:extLst>
          </p:cNvPr>
          <p:cNvSpPr>
            <a:spLocks noGrp="1"/>
          </p:cNvSpPr>
          <p:nvPr>
            <p:ph type="title"/>
          </p:nvPr>
        </p:nvSpPr>
        <p:spPr>
          <a:xfrm>
            <a:off x="839788" y="457200"/>
            <a:ext cx="3932237" cy="787138"/>
          </a:xfrm>
        </p:spPr>
        <p:txBody>
          <a:bodyPr anchor="b"/>
          <a:lstStyle>
            <a:lvl1pPr>
              <a:defRPr sz="3200"/>
            </a:lvl1pPr>
          </a:lstStyle>
          <a:p>
            <a:r>
              <a:rPr lang="ca-ES"/>
              <a:t>Feu clic aquí per editar l'estil</a:t>
            </a:r>
          </a:p>
        </p:txBody>
      </p:sp>
      <p:sp>
        <p:nvSpPr>
          <p:cNvPr id="4" name="Contenidor de text 3">
            <a:extLst>
              <a:ext uri="{FF2B5EF4-FFF2-40B4-BE49-F238E27FC236}">
                <a16:creationId xmlns:a16="http://schemas.microsoft.com/office/drawing/2014/main" id="{12D33D15-4C23-43CF-AC6B-FE81109D68A7}"/>
              </a:ext>
            </a:extLst>
          </p:cNvPr>
          <p:cNvSpPr>
            <a:spLocks noGrp="1"/>
          </p:cNvSpPr>
          <p:nvPr>
            <p:ph type="body" sz="half" idx="2"/>
          </p:nvPr>
        </p:nvSpPr>
        <p:spPr>
          <a:xfrm>
            <a:off x="839788" y="1480008"/>
            <a:ext cx="3932237" cy="43889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a-ES"/>
              <a:t>Feu clic per editar els estils del text del patró</a:t>
            </a:r>
          </a:p>
        </p:txBody>
      </p:sp>
      <p:sp>
        <p:nvSpPr>
          <p:cNvPr id="7" name="Contenidor de número de diapositiva 6">
            <a:extLst>
              <a:ext uri="{FF2B5EF4-FFF2-40B4-BE49-F238E27FC236}">
                <a16:creationId xmlns:a16="http://schemas.microsoft.com/office/drawing/2014/main" id="{B0770F2E-09EF-46B2-958C-60CF30905C7A}"/>
              </a:ext>
            </a:extLst>
          </p:cNvPr>
          <p:cNvSpPr>
            <a:spLocks noGrp="1"/>
          </p:cNvSpPr>
          <p:nvPr>
            <p:ph type="sldNum" sz="quarter" idx="12"/>
          </p:nvPr>
        </p:nvSpPr>
        <p:spPr/>
        <p:txBody>
          <a:bodyPr/>
          <a:lstStyle/>
          <a:p>
            <a:fld id="{7C89690A-8B57-47AA-8F15-544735019E80}" type="slidenum">
              <a:rPr lang="ca-ES" smtClean="0"/>
              <a:t>‹#›</a:t>
            </a:fld>
            <a:endParaRPr lang="ca-ES" dirty="0"/>
          </a:p>
        </p:txBody>
      </p:sp>
      <p:graphicFrame>
        <p:nvGraphicFramePr>
          <p:cNvPr id="6" name="Gràfic 5">
            <a:extLst>
              <a:ext uri="{FF2B5EF4-FFF2-40B4-BE49-F238E27FC236}">
                <a16:creationId xmlns:a16="http://schemas.microsoft.com/office/drawing/2014/main" id="{9DB8A859-D559-4509-990A-14F87011C435}"/>
              </a:ext>
            </a:extLst>
          </p:cNvPr>
          <p:cNvGraphicFramePr/>
          <p:nvPr userDrawn="1">
            <p:extLst>
              <p:ext uri="{D42A27DB-BD31-4B8C-83A1-F6EECF244321}">
                <p14:modId xmlns:p14="http://schemas.microsoft.com/office/powerpoint/2010/main" val="2491238960"/>
              </p:ext>
            </p:extLst>
          </p:nvPr>
        </p:nvGraphicFramePr>
        <p:xfrm>
          <a:off x="5740138" y="1489116"/>
          <a:ext cx="5612074" cy="43798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61919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ca-E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fecha"/>
          <p:cNvSpPr>
            <a:spLocks noGrp="1"/>
          </p:cNvSpPr>
          <p:nvPr>
            <p:ph type="dt" sz="half" idx="10"/>
          </p:nvPr>
        </p:nvSpPr>
        <p:spPr/>
        <p:txBody>
          <a:bodyPr/>
          <a:lstStyle>
            <a:lvl1pPr>
              <a:defRPr/>
            </a:lvl1pPr>
          </a:lstStyle>
          <a:p>
            <a:pPr>
              <a:defRPr/>
            </a:pPr>
            <a:endParaRPr lang="ca-ES"/>
          </a:p>
        </p:txBody>
      </p:sp>
      <p:sp>
        <p:nvSpPr>
          <p:cNvPr id="5" name="4 Marcador de pie de página"/>
          <p:cNvSpPr>
            <a:spLocks noGrp="1"/>
          </p:cNvSpPr>
          <p:nvPr>
            <p:ph type="ftr" sz="quarter" idx="11"/>
          </p:nvPr>
        </p:nvSpPr>
        <p:spPr/>
        <p:txBody>
          <a:bodyPr/>
          <a:lstStyle>
            <a:lvl1pPr>
              <a:defRPr/>
            </a:lvl1pPr>
          </a:lstStyle>
          <a:p>
            <a:pPr>
              <a:defRPr/>
            </a:pPr>
            <a:r>
              <a:rPr lang="ca-ES"/>
              <a:t>Actuació fiscalitzada: Canal Segarra-Garrigues</a:t>
            </a:r>
          </a:p>
        </p:txBody>
      </p:sp>
      <p:sp>
        <p:nvSpPr>
          <p:cNvPr id="6" name="5 Marcador de número de diapositiva"/>
          <p:cNvSpPr>
            <a:spLocks noGrp="1"/>
          </p:cNvSpPr>
          <p:nvPr>
            <p:ph type="sldNum" sz="quarter" idx="12"/>
          </p:nvPr>
        </p:nvSpPr>
        <p:spPr/>
        <p:txBody>
          <a:bodyPr/>
          <a:lstStyle>
            <a:lvl1pPr>
              <a:defRPr/>
            </a:lvl1pPr>
          </a:lstStyle>
          <a:p>
            <a:pPr>
              <a:defRPr/>
            </a:pPr>
            <a:fld id="{DBB8689D-99F4-4013-966A-585EAC837C0C}" type="slidenum">
              <a:rPr lang="ca-ES"/>
              <a:pPr>
                <a:defRPr/>
              </a:pPr>
              <a:t>‹#›</a:t>
            </a:fld>
            <a:endParaRPr lang="ca-ES"/>
          </a:p>
        </p:txBody>
      </p:sp>
    </p:spTree>
    <p:extLst>
      <p:ext uri="{BB962C8B-B14F-4D97-AF65-F5344CB8AC3E}">
        <p14:creationId xmlns:p14="http://schemas.microsoft.com/office/powerpoint/2010/main" val="3158216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inalV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3985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tge 6" descr="Imatge que conté text&#10;&#10;Descripció generada automàticament">
            <a:extLst>
              <a:ext uri="{FF2B5EF4-FFF2-40B4-BE49-F238E27FC236}">
                <a16:creationId xmlns:a16="http://schemas.microsoft.com/office/drawing/2014/main" id="{FF098D6C-C12C-4D22-AE65-AD08938563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36592" y="342979"/>
            <a:ext cx="2718816" cy="743712"/>
          </a:xfrm>
          <a:prstGeom prst="rect">
            <a:avLst/>
          </a:prstGeom>
        </p:spPr>
      </p:pic>
    </p:spTree>
    <p:extLst>
      <p:ext uri="{BB962C8B-B14F-4D97-AF65-F5344CB8AC3E}">
        <p14:creationId xmlns:p14="http://schemas.microsoft.com/office/powerpoint/2010/main" val="1835416962"/>
      </p:ext>
    </p:extLst>
  </p:cSld>
  <p:clrMap bg1="lt1" tx1="dk1" bg2="lt2" tx2="dk2" accent1="accent1" accent2="accent2" accent3="accent3" accent4="accent4" accent5="accent5" accent6="accent6" hlink="hlink" folHlink="folHlink"/>
  <p:sldLayoutIdLst>
    <p:sldLayoutId id="2147483677"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ontenidor de títol 1">
            <a:extLst>
              <a:ext uri="{FF2B5EF4-FFF2-40B4-BE49-F238E27FC236}">
                <a16:creationId xmlns:a16="http://schemas.microsoft.com/office/drawing/2014/main" id="{5AA901A0-F0C3-41A8-B76F-80B64BE891D5}"/>
              </a:ext>
            </a:extLst>
          </p:cNvPr>
          <p:cNvSpPr>
            <a:spLocks noGrp="1"/>
          </p:cNvSpPr>
          <p:nvPr>
            <p:ph type="title"/>
          </p:nvPr>
        </p:nvSpPr>
        <p:spPr>
          <a:xfrm>
            <a:off x="336550" y="556180"/>
            <a:ext cx="11525598" cy="584463"/>
          </a:xfrm>
          <a:prstGeom prst="rect">
            <a:avLst/>
          </a:prstGeom>
        </p:spPr>
        <p:txBody>
          <a:bodyPr vert="horz" lIns="91440" tIns="45720" rIns="91440" bIns="45720" rtlCol="0" anchor="ctr">
            <a:normAutofit/>
          </a:bodyPr>
          <a:lstStyle/>
          <a:p>
            <a:r>
              <a:rPr lang="ca-ES" dirty="0"/>
              <a:t>Títol en Calibri negreta, cos 24, esquerra i filet vermell de 2,25 punts</a:t>
            </a:r>
          </a:p>
        </p:txBody>
      </p:sp>
      <p:sp>
        <p:nvSpPr>
          <p:cNvPr id="3" name="Contenidor de text 2">
            <a:extLst>
              <a:ext uri="{FF2B5EF4-FFF2-40B4-BE49-F238E27FC236}">
                <a16:creationId xmlns:a16="http://schemas.microsoft.com/office/drawing/2014/main" id="{001D5C2F-504F-4093-9309-A8623235F6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a-ES" dirty="0"/>
              <a:t>Feu clic per editar els estils del text del patró</a:t>
            </a:r>
          </a:p>
          <a:p>
            <a:pPr lvl="1"/>
            <a:r>
              <a:rPr lang="ca-ES" dirty="0"/>
              <a:t>Segon nivell</a:t>
            </a:r>
          </a:p>
          <a:p>
            <a:pPr lvl="2"/>
            <a:r>
              <a:rPr lang="ca-ES" dirty="0"/>
              <a:t>Tercer nivell</a:t>
            </a:r>
          </a:p>
          <a:p>
            <a:pPr lvl="3"/>
            <a:r>
              <a:rPr lang="ca-ES" dirty="0"/>
              <a:t>Quart nivell</a:t>
            </a:r>
          </a:p>
          <a:p>
            <a:pPr lvl="4"/>
            <a:r>
              <a:rPr lang="ca-ES" dirty="0"/>
              <a:t>Cinquè nivell</a:t>
            </a:r>
          </a:p>
        </p:txBody>
      </p:sp>
      <p:sp>
        <p:nvSpPr>
          <p:cNvPr id="6" name="Contenidor de número de diapositiva 5">
            <a:extLst>
              <a:ext uri="{FF2B5EF4-FFF2-40B4-BE49-F238E27FC236}">
                <a16:creationId xmlns:a16="http://schemas.microsoft.com/office/drawing/2014/main" id="{8F56D104-2809-4339-BE75-4EF34E34D1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89690A-8B57-47AA-8F15-544735019E80}" type="slidenum">
              <a:rPr lang="ca-ES" smtClean="0"/>
              <a:t>‹#›</a:t>
            </a:fld>
            <a:endParaRPr lang="ca-ES"/>
          </a:p>
        </p:txBody>
      </p:sp>
      <p:cxnSp>
        <p:nvCxnSpPr>
          <p:cNvPr id="7" name="Connector recte 6">
            <a:extLst>
              <a:ext uri="{FF2B5EF4-FFF2-40B4-BE49-F238E27FC236}">
                <a16:creationId xmlns:a16="http://schemas.microsoft.com/office/drawing/2014/main" id="{12F87FCF-F0E0-4950-ADE3-4E75ACA6C4F3}"/>
              </a:ext>
            </a:extLst>
          </p:cNvPr>
          <p:cNvCxnSpPr>
            <a:cxnSpLocks/>
          </p:cNvCxnSpPr>
          <p:nvPr userDrawn="1"/>
        </p:nvCxnSpPr>
        <p:spPr>
          <a:xfrm>
            <a:off x="336550" y="1270000"/>
            <a:ext cx="11525598" cy="0"/>
          </a:xfrm>
          <a:prstGeom prst="line">
            <a:avLst/>
          </a:prstGeom>
          <a:ln w="28575">
            <a:solidFill>
              <a:srgbClr val="AB003E"/>
            </a:solidFill>
          </a:ln>
        </p:spPr>
        <p:style>
          <a:lnRef idx="1">
            <a:schemeClr val="accent1"/>
          </a:lnRef>
          <a:fillRef idx="0">
            <a:schemeClr val="accent1"/>
          </a:fillRef>
          <a:effectRef idx="0">
            <a:schemeClr val="accent1"/>
          </a:effectRef>
          <a:fontRef idx="minor">
            <a:schemeClr val="tx1"/>
          </a:fontRef>
        </p:style>
      </p:cxnSp>
      <p:pic>
        <p:nvPicPr>
          <p:cNvPr id="8" name="Imatge 7" descr="Imatge que conté text&#10;&#10;Descripció generada automàticament">
            <a:extLst>
              <a:ext uri="{FF2B5EF4-FFF2-40B4-BE49-F238E27FC236}">
                <a16:creationId xmlns:a16="http://schemas.microsoft.com/office/drawing/2014/main" id="{14DBE088-2ADD-4A76-A2C7-640B9FFD2B0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36550" y="6267649"/>
            <a:ext cx="1645099" cy="450452"/>
          </a:xfrm>
          <a:prstGeom prst="rect">
            <a:avLst/>
          </a:prstGeom>
        </p:spPr>
      </p:pic>
    </p:spTree>
    <p:extLst>
      <p:ext uri="{BB962C8B-B14F-4D97-AF65-F5344CB8AC3E}">
        <p14:creationId xmlns:p14="http://schemas.microsoft.com/office/powerpoint/2010/main" val="128361535"/>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4" r:id="rId3"/>
    <p:sldLayoutId id="2147483657" r:id="rId4"/>
    <p:sldLayoutId id="2147483675" r:id="rId5"/>
    <p:sldLayoutId id="2147483683" r:id="rId6"/>
  </p:sldLayoutIdLst>
  <p:hf hdr="0" ftr="0" dt="0"/>
  <p:txStyles>
    <p:titleStyle>
      <a:lvl1pPr algn="l" defTabSz="914400" rtl="0" eaLnBrk="1" latinLnBrk="0" hangingPunct="1">
        <a:lnSpc>
          <a:spcPct val="90000"/>
        </a:lnSpc>
        <a:spcBef>
          <a:spcPct val="0"/>
        </a:spcBef>
        <a:buNone/>
        <a:defRPr sz="2400" b="1" i="0" kern="1200" baseline="0">
          <a:solidFill>
            <a:srgbClr val="AB003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9"/>
        </a:buBlip>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B003E"/>
        </a:buClr>
        <a:buFont typeface="Arial" panose="020B0604020202020204" pitchFamily="34" charset="0"/>
        <a:buChar char="•"/>
        <a:defRPr sz="16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B003E"/>
        </a:buClr>
        <a:buFont typeface="Wingdings" panose="05000000000000000000" pitchFamily="2" charset="2"/>
        <a:buChar char="Ø"/>
        <a:defRPr sz="14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B003E"/>
        </a:buClr>
        <a:buFont typeface="Wingdings" panose="05000000000000000000" pitchFamily="2" charset="2"/>
        <a:buChar char="§"/>
        <a:defRPr sz="14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B003E"/>
        </a:buClr>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tge 6" descr="Imatge que conté text&#10;&#10;Descripció generada automàticament">
            <a:extLst>
              <a:ext uri="{FF2B5EF4-FFF2-40B4-BE49-F238E27FC236}">
                <a16:creationId xmlns:a16="http://schemas.microsoft.com/office/drawing/2014/main" id="{FF098D6C-C12C-4D22-AE65-AD08938563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36592" y="342979"/>
            <a:ext cx="2718816" cy="743712"/>
          </a:xfrm>
          <a:prstGeom prst="rect">
            <a:avLst/>
          </a:prstGeom>
        </p:spPr>
      </p:pic>
      <p:sp>
        <p:nvSpPr>
          <p:cNvPr id="5" name="QuadreDeText 4">
            <a:extLst>
              <a:ext uri="{FF2B5EF4-FFF2-40B4-BE49-F238E27FC236}">
                <a16:creationId xmlns:a16="http://schemas.microsoft.com/office/drawing/2014/main" id="{0375881C-5AF9-4CCE-A8A3-7DDD2E728024}"/>
              </a:ext>
            </a:extLst>
          </p:cNvPr>
          <p:cNvSpPr txBox="1"/>
          <p:nvPr userDrawn="1"/>
        </p:nvSpPr>
        <p:spPr>
          <a:xfrm>
            <a:off x="0" y="3105834"/>
            <a:ext cx="12192000" cy="646331"/>
          </a:xfrm>
          <a:prstGeom prst="rect">
            <a:avLst/>
          </a:prstGeom>
          <a:noFill/>
        </p:spPr>
        <p:txBody>
          <a:bodyPr wrap="square" rtlCol="0">
            <a:spAutoFit/>
          </a:bodyPr>
          <a:lstStyle/>
          <a:p>
            <a:pPr algn="ctr"/>
            <a:r>
              <a:rPr lang="ca-ES" sz="3600" b="1" dirty="0">
                <a:solidFill>
                  <a:srgbClr val="AB003E"/>
                </a:solidFill>
                <a:latin typeface="Calibri" panose="020F0502020204030204" pitchFamily="34" charset="0"/>
              </a:rPr>
              <a:t>www.sindicatura.cat</a:t>
            </a:r>
          </a:p>
        </p:txBody>
      </p:sp>
    </p:spTree>
    <p:extLst>
      <p:ext uri="{BB962C8B-B14F-4D97-AF65-F5344CB8AC3E}">
        <p14:creationId xmlns:p14="http://schemas.microsoft.com/office/powerpoint/2010/main" val="4138817775"/>
      </p:ext>
    </p:extLst>
  </p:cSld>
  <p:clrMap bg1="lt1" tx1="dk1" bg2="lt2" tx2="dk2" accent1="accent1" accent2="accent2" accent3="accent3" accent4="accent4" accent5="accent5" accent6="accent6" hlink="hlink" folHlink="folHlink"/>
  <p:sldLayoutIdLst>
    <p:sldLayoutId id="214748368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e text 1">
            <a:extLst>
              <a:ext uri="{FF2B5EF4-FFF2-40B4-BE49-F238E27FC236}">
                <a16:creationId xmlns:a16="http://schemas.microsoft.com/office/drawing/2014/main" id="{A8D40576-9957-44CB-BAB6-AF6FC45B5E30}"/>
              </a:ext>
            </a:extLst>
          </p:cNvPr>
          <p:cNvSpPr>
            <a:spLocks noGrp="1"/>
          </p:cNvSpPr>
          <p:nvPr>
            <p:ph type="body" sz="quarter" idx="10"/>
          </p:nvPr>
        </p:nvSpPr>
        <p:spPr>
          <a:xfrm>
            <a:off x="120073" y="2752435"/>
            <a:ext cx="12192000" cy="1563925"/>
          </a:xfrm>
        </p:spPr>
        <p:txBody>
          <a:bodyPr/>
          <a:lstStyle/>
          <a:p>
            <a:r>
              <a:rPr lang="ca-ES" sz="2800" dirty="0"/>
              <a:t>Canal Segarra-Garrigues</a:t>
            </a:r>
          </a:p>
          <a:p>
            <a:r>
              <a:rPr lang="ca-ES" sz="2800" dirty="0"/>
              <a:t>Resolució 510/XI del Parlament</a:t>
            </a:r>
          </a:p>
          <a:p>
            <a:r>
              <a:rPr lang="ca-ES" sz="2800" dirty="0"/>
              <a:t>(informe 2/2023)</a:t>
            </a:r>
          </a:p>
        </p:txBody>
      </p:sp>
      <p:sp>
        <p:nvSpPr>
          <p:cNvPr id="3" name="Contenidor de text 2">
            <a:extLst>
              <a:ext uri="{FF2B5EF4-FFF2-40B4-BE49-F238E27FC236}">
                <a16:creationId xmlns:a16="http://schemas.microsoft.com/office/drawing/2014/main" id="{F512B3DA-B709-4968-9BE5-76CF342E91C6}"/>
              </a:ext>
            </a:extLst>
          </p:cNvPr>
          <p:cNvSpPr>
            <a:spLocks noGrp="1"/>
          </p:cNvSpPr>
          <p:nvPr>
            <p:ph type="body" sz="quarter" idx="11"/>
          </p:nvPr>
        </p:nvSpPr>
        <p:spPr>
          <a:xfrm>
            <a:off x="120073" y="4816768"/>
            <a:ext cx="12192000" cy="420255"/>
          </a:xfrm>
        </p:spPr>
        <p:txBody>
          <a:bodyPr/>
          <a:lstStyle/>
          <a:p>
            <a:r>
              <a:rPr lang="ca-ES" dirty="0"/>
              <a:t>Comissió de la Sindicatura del Parlament de Catalunya</a:t>
            </a:r>
          </a:p>
          <a:p>
            <a:r>
              <a:rPr lang="ca-ES" dirty="0"/>
              <a:t>22-06-2023</a:t>
            </a:r>
          </a:p>
        </p:txBody>
      </p:sp>
    </p:spTree>
    <p:extLst>
      <p:ext uri="{BB962C8B-B14F-4D97-AF65-F5344CB8AC3E}">
        <p14:creationId xmlns:p14="http://schemas.microsoft.com/office/powerpoint/2010/main" val="1185415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FA6559DA-13B5-4959-AAA7-F30B3AEC6989}"/>
              </a:ext>
            </a:extLst>
          </p:cNvPr>
          <p:cNvSpPr>
            <a:spLocks noGrp="1"/>
          </p:cNvSpPr>
          <p:nvPr>
            <p:ph type="title"/>
          </p:nvPr>
        </p:nvSpPr>
        <p:spPr/>
        <p:txBody>
          <a:bodyPr>
            <a:noAutofit/>
          </a:bodyPr>
          <a:lstStyle/>
          <a:p>
            <a:r>
              <a:rPr lang="ca-ES" dirty="0">
                <a:latin typeface="+mn-lt"/>
              </a:rPr>
              <a:t>DESCRIPCIÓ DEL CANAL SEGARRA-GARRIGUES: XARXA DE DISTRIBUCIÓ</a:t>
            </a:r>
            <a:endParaRPr lang="ca-ES" dirty="0"/>
          </a:p>
        </p:txBody>
      </p:sp>
      <p:sp>
        <p:nvSpPr>
          <p:cNvPr id="4" name="Contenidor de número de diapositiva 3">
            <a:extLst>
              <a:ext uri="{FF2B5EF4-FFF2-40B4-BE49-F238E27FC236}">
                <a16:creationId xmlns:a16="http://schemas.microsoft.com/office/drawing/2014/main" id="{4B6E4609-4671-F088-E493-3FA613E6E7DE}"/>
              </a:ext>
            </a:extLst>
          </p:cNvPr>
          <p:cNvSpPr>
            <a:spLocks noGrp="1"/>
          </p:cNvSpPr>
          <p:nvPr>
            <p:ph type="sldNum" sz="quarter" idx="12"/>
          </p:nvPr>
        </p:nvSpPr>
        <p:spPr/>
        <p:txBody>
          <a:bodyPr/>
          <a:lstStyle/>
          <a:p>
            <a:pPr>
              <a:defRPr/>
            </a:pPr>
            <a:fld id="{DBB8689D-99F4-4013-966A-585EAC837C0C}" type="slidenum">
              <a:rPr lang="ca-ES" smtClean="0"/>
              <a:pPr>
                <a:defRPr/>
              </a:pPr>
              <a:t>10</a:t>
            </a:fld>
            <a:endParaRPr lang="ca-ES"/>
          </a:p>
        </p:txBody>
      </p:sp>
      <p:pic>
        <p:nvPicPr>
          <p:cNvPr id="10" name="Imatge 9" descr="Imatge que conté mapa&#10;&#10;Descripció generada automàticament">
            <a:extLst>
              <a:ext uri="{FF2B5EF4-FFF2-40B4-BE49-F238E27FC236}">
                <a16:creationId xmlns:a16="http://schemas.microsoft.com/office/drawing/2014/main" id="{F3AEF76F-9D69-7CCF-2C75-C55016C3F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549" y="1571625"/>
            <a:ext cx="4718954" cy="4238628"/>
          </a:xfrm>
          <a:prstGeom prst="rect">
            <a:avLst/>
          </a:prstGeom>
        </p:spPr>
      </p:pic>
      <p:sp>
        <p:nvSpPr>
          <p:cNvPr id="15" name="QuadreDeText 14">
            <a:extLst>
              <a:ext uri="{FF2B5EF4-FFF2-40B4-BE49-F238E27FC236}">
                <a16:creationId xmlns:a16="http://schemas.microsoft.com/office/drawing/2014/main" id="{3FC1144F-6EA1-161F-DD18-204F99C4553F}"/>
              </a:ext>
            </a:extLst>
          </p:cNvPr>
          <p:cNvSpPr txBox="1"/>
          <p:nvPr/>
        </p:nvSpPr>
        <p:spPr>
          <a:xfrm>
            <a:off x="619125" y="2562226"/>
            <a:ext cx="1628775" cy="1200329"/>
          </a:xfrm>
          <a:prstGeom prst="rect">
            <a:avLst/>
          </a:prstGeom>
          <a:solidFill>
            <a:schemeClr val="accent4">
              <a:lumMod val="60000"/>
              <a:lumOff val="40000"/>
            </a:schemeClr>
          </a:solidFill>
          <a:ln>
            <a:solidFill>
              <a:schemeClr val="accent4">
                <a:lumMod val="60000"/>
                <a:lumOff val="40000"/>
              </a:schemeClr>
            </a:solidFill>
          </a:ln>
        </p:spPr>
        <p:txBody>
          <a:bodyPr wrap="square" rtlCol="0">
            <a:spAutoFit/>
          </a:bodyPr>
          <a:lstStyle/>
          <a:p>
            <a:pPr algn="ctr"/>
            <a:r>
              <a:rPr lang="ca-ES" dirty="0">
                <a:solidFill>
                  <a:schemeClr val="accent1">
                    <a:lumMod val="50000"/>
                  </a:schemeClr>
                </a:solidFill>
              </a:rPr>
              <a:t>Xarxa de distribució primària i secundària</a:t>
            </a:r>
          </a:p>
        </p:txBody>
      </p:sp>
      <p:cxnSp>
        <p:nvCxnSpPr>
          <p:cNvPr id="16" name="Connector de fletxa recta 15">
            <a:extLst>
              <a:ext uri="{FF2B5EF4-FFF2-40B4-BE49-F238E27FC236}">
                <a16:creationId xmlns:a16="http://schemas.microsoft.com/office/drawing/2014/main" id="{FB09EBEE-E1DB-E51E-41CC-CACCB1E191EB}"/>
              </a:ext>
            </a:extLst>
          </p:cNvPr>
          <p:cNvCxnSpPr>
            <a:cxnSpLocks/>
          </p:cNvCxnSpPr>
          <p:nvPr/>
        </p:nvCxnSpPr>
        <p:spPr>
          <a:xfrm>
            <a:off x="2187711" y="2562226"/>
            <a:ext cx="2190325" cy="866774"/>
          </a:xfrm>
          <a:prstGeom prst="straightConnector1">
            <a:avLst/>
          </a:prstGeom>
          <a:ln w="57150">
            <a:solidFill>
              <a:schemeClr val="accent4">
                <a:lumMod val="60000"/>
                <a:lumOff val="40000"/>
              </a:schemeClr>
            </a:solidFill>
            <a:tailEnd type="triangle"/>
          </a:ln>
        </p:spPr>
        <p:style>
          <a:lnRef idx="3">
            <a:schemeClr val="accent2"/>
          </a:lnRef>
          <a:fillRef idx="0">
            <a:schemeClr val="accent2"/>
          </a:fillRef>
          <a:effectRef idx="2">
            <a:schemeClr val="accent2"/>
          </a:effectRef>
          <a:fontRef idx="minor">
            <a:schemeClr val="tx1"/>
          </a:fontRef>
        </p:style>
      </p:cxnSp>
      <p:sp>
        <p:nvSpPr>
          <p:cNvPr id="7" name="Contenidor de contingut 2">
            <a:extLst>
              <a:ext uri="{FF2B5EF4-FFF2-40B4-BE49-F238E27FC236}">
                <a16:creationId xmlns:a16="http://schemas.microsoft.com/office/drawing/2014/main" id="{708E7C1A-7092-C529-C923-4165E0472D3E}"/>
              </a:ext>
            </a:extLst>
          </p:cNvPr>
          <p:cNvSpPr>
            <a:spLocks noGrp="1"/>
          </p:cNvSpPr>
          <p:nvPr>
            <p:ph idx="1"/>
          </p:nvPr>
        </p:nvSpPr>
        <p:spPr>
          <a:xfrm>
            <a:off x="5332069" y="1571625"/>
            <a:ext cx="6373366" cy="4469946"/>
          </a:xfrm>
        </p:spPr>
        <p:txBody>
          <a:bodyPr>
            <a:noAutofit/>
          </a:bodyPr>
          <a:lstStyle/>
          <a:p>
            <a:pPr marL="0" lvl="1" indent="0" algn="just">
              <a:lnSpc>
                <a:spcPct val="100000"/>
              </a:lnSpc>
              <a:spcBef>
                <a:spcPts val="1000"/>
              </a:spcBef>
              <a:buNone/>
            </a:pPr>
            <a:r>
              <a:rPr lang="ca-ES" sz="1900" b="1" dirty="0">
                <a:latin typeface="Calibri (cos)"/>
              </a:rPr>
              <a:t>Xarxa de distribució primària i secundària </a:t>
            </a:r>
            <a:r>
              <a:rPr lang="ca-ES" sz="1900" dirty="0">
                <a:latin typeface="Calibri (cos)"/>
              </a:rPr>
              <a:t>per portar l’aigua als sectors de reg amb una longitud total de 3.500 km, integrada per:</a:t>
            </a:r>
          </a:p>
          <a:p>
            <a:pPr marL="814388" lvl="2" indent="-342900" algn="just">
              <a:lnSpc>
                <a:spcPct val="100000"/>
              </a:lnSpc>
              <a:spcBef>
                <a:spcPts val="1400"/>
              </a:spcBef>
              <a:buSzPts val="1000"/>
              <a:buFont typeface="Helvetica LT Light" panose="02000403040000020004" pitchFamily="2" charset="0"/>
              <a:buChar char="•"/>
            </a:pPr>
            <a:r>
              <a:rPr lang="ca-ES" sz="1900" dirty="0">
                <a:latin typeface="Calibri (cos)"/>
              </a:rPr>
              <a:t>Actuacions de </a:t>
            </a:r>
            <a:r>
              <a:rPr lang="ca-ES" sz="1900" b="1" dirty="0">
                <a:latin typeface="Calibri (cos)"/>
              </a:rPr>
              <a:t>concentració parcel·lària </a:t>
            </a:r>
            <a:r>
              <a:rPr lang="ca-ES" sz="1900" dirty="0">
                <a:latin typeface="Calibri (cos)"/>
              </a:rPr>
              <a:t>en 45.530 ha.</a:t>
            </a:r>
          </a:p>
          <a:p>
            <a:pPr marL="814388" lvl="2" indent="-342900" algn="just">
              <a:lnSpc>
                <a:spcPct val="100000"/>
              </a:lnSpc>
              <a:spcBef>
                <a:spcPts val="1400"/>
              </a:spcBef>
              <a:buSzPts val="1000"/>
              <a:buFont typeface="Helvetica LT Light" panose="02000403040000020004" pitchFamily="2" charset="0"/>
              <a:buChar char="•"/>
            </a:pPr>
            <a:r>
              <a:rPr lang="ca-ES" sz="1900" dirty="0">
                <a:latin typeface="Calibri (cos)"/>
              </a:rPr>
              <a:t>43 </a:t>
            </a:r>
            <a:r>
              <a:rPr lang="ca-ES" sz="1900" b="1" dirty="0">
                <a:latin typeface="Calibri (cos)"/>
              </a:rPr>
              <a:t>basses de regulació </a:t>
            </a:r>
            <a:r>
              <a:rPr lang="ca-ES" sz="1900" dirty="0">
                <a:latin typeface="Calibri (cos)"/>
              </a:rPr>
              <a:t>i 17 </a:t>
            </a:r>
            <a:r>
              <a:rPr lang="ca-ES" sz="1900" b="1" dirty="0">
                <a:latin typeface="Calibri (cos)"/>
              </a:rPr>
              <a:t>estacions de bombament</a:t>
            </a:r>
            <a:r>
              <a:rPr lang="ca-ES" sz="1900" dirty="0">
                <a:latin typeface="Calibri (cos)"/>
              </a:rPr>
              <a:t>.</a:t>
            </a:r>
          </a:p>
          <a:p>
            <a:pPr marL="814388" lvl="2" indent="-342900" algn="just">
              <a:lnSpc>
                <a:spcPct val="100000"/>
              </a:lnSpc>
              <a:spcBef>
                <a:spcPts val="1400"/>
              </a:spcBef>
              <a:spcAft>
                <a:spcPts val="0"/>
              </a:spcAft>
              <a:buSzPts val="1000"/>
              <a:buFont typeface="Helvetica LT Light" panose="02000403040000020004" pitchFamily="2" charset="0"/>
              <a:buChar char="•"/>
            </a:pPr>
            <a:r>
              <a:rPr lang="ca-ES" sz="1900" dirty="0">
                <a:latin typeface="Calibri (cos)"/>
              </a:rPr>
              <a:t>Altres actuacions complementàries, com ara la construcció de 1.500 km de </a:t>
            </a:r>
            <a:r>
              <a:rPr lang="ca-ES" sz="1900" b="1" dirty="0">
                <a:latin typeface="Calibri (cos)"/>
              </a:rPr>
              <a:t>xarxa de nous camins rurals</a:t>
            </a:r>
            <a:r>
              <a:rPr lang="ca-ES" sz="1900" dirty="0">
                <a:latin typeface="Calibri (cos)"/>
              </a:rPr>
              <a:t>, la xarxa de </a:t>
            </a:r>
            <a:r>
              <a:rPr lang="ca-ES" sz="1900" b="1" dirty="0">
                <a:latin typeface="Calibri (cos)"/>
              </a:rPr>
              <a:t>drenatges i desguassos</a:t>
            </a:r>
            <a:r>
              <a:rPr lang="ca-ES" sz="1900" dirty="0">
                <a:latin typeface="Calibri (cos)"/>
              </a:rPr>
              <a:t>, dues </a:t>
            </a:r>
            <a:r>
              <a:rPr lang="ca-ES" sz="1900" b="1" dirty="0">
                <a:latin typeface="Calibri (cos)"/>
              </a:rPr>
              <a:t>línies elèctriques</a:t>
            </a:r>
            <a:r>
              <a:rPr lang="ca-ES" sz="1900" dirty="0">
                <a:latin typeface="Calibri (cos)"/>
              </a:rPr>
              <a:t>, i la xarxa d’abastament d’aigua potable en alta a 73 municipis.</a:t>
            </a:r>
          </a:p>
          <a:p>
            <a:pPr marL="0" lvl="1" indent="0" algn="just">
              <a:lnSpc>
                <a:spcPct val="100000"/>
              </a:lnSpc>
              <a:spcBef>
                <a:spcPts val="1000"/>
              </a:spcBef>
              <a:buNone/>
            </a:pPr>
            <a:r>
              <a:rPr lang="ca-ES" sz="1900" dirty="0">
                <a:latin typeface="Calibri (cos)"/>
              </a:rPr>
              <a:t>La instal·lació del reg a l’interior de cada una de les finques, també anomenada </a:t>
            </a:r>
            <a:r>
              <a:rPr lang="ca-ES" sz="1900" b="1" dirty="0">
                <a:latin typeface="Calibri (cos)"/>
              </a:rPr>
              <a:t>xarxa terciària</a:t>
            </a:r>
            <a:r>
              <a:rPr lang="ca-ES" sz="1900" dirty="0">
                <a:latin typeface="Calibri (cos)"/>
              </a:rPr>
              <a:t> és responsabilitat de cada usuari.</a:t>
            </a:r>
          </a:p>
          <a:p>
            <a:pPr marL="0" indent="0">
              <a:buNone/>
            </a:pPr>
            <a:endParaRPr lang="ca-ES" dirty="0">
              <a:latin typeface="Calibri (cos)"/>
            </a:endParaRPr>
          </a:p>
        </p:txBody>
      </p:sp>
      <p:cxnSp>
        <p:nvCxnSpPr>
          <p:cNvPr id="9" name="Connector de fletxa recta 8">
            <a:extLst>
              <a:ext uri="{FF2B5EF4-FFF2-40B4-BE49-F238E27FC236}">
                <a16:creationId xmlns:a16="http://schemas.microsoft.com/office/drawing/2014/main" id="{32BDAD9D-AAFE-EC9F-12A6-95FDBA519521}"/>
              </a:ext>
            </a:extLst>
          </p:cNvPr>
          <p:cNvCxnSpPr>
            <a:cxnSpLocks/>
            <a:stCxn id="15" idx="2"/>
          </p:cNvCxnSpPr>
          <p:nvPr/>
        </p:nvCxnSpPr>
        <p:spPr>
          <a:xfrm>
            <a:off x="1433513" y="3762555"/>
            <a:ext cx="459942" cy="1640718"/>
          </a:xfrm>
          <a:prstGeom prst="straightConnector1">
            <a:avLst/>
          </a:prstGeom>
          <a:ln w="57150">
            <a:solidFill>
              <a:schemeClr val="accent4">
                <a:lumMod val="60000"/>
                <a:lumOff val="40000"/>
              </a:schemeClr>
            </a:solidFill>
            <a:tailEnd type="triangle"/>
          </a:ln>
        </p:spPr>
        <p:style>
          <a:lnRef idx="3">
            <a:schemeClr val="accent2"/>
          </a:lnRef>
          <a:fillRef idx="0">
            <a:schemeClr val="accent2"/>
          </a:fillRef>
          <a:effectRef idx="2">
            <a:schemeClr val="accent2"/>
          </a:effectRef>
          <a:fontRef idx="minor">
            <a:schemeClr val="tx1"/>
          </a:fontRef>
        </p:style>
      </p:cxnSp>
      <p:cxnSp>
        <p:nvCxnSpPr>
          <p:cNvPr id="17" name="Connector de fletxa recta 16">
            <a:extLst>
              <a:ext uri="{FF2B5EF4-FFF2-40B4-BE49-F238E27FC236}">
                <a16:creationId xmlns:a16="http://schemas.microsoft.com/office/drawing/2014/main" id="{5C5F1BFF-538F-44FB-2DA2-FCCBFD529CEF}"/>
              </a:ext>
            </a:extLst>
          </p:cNvPr>
          <p:cNvCxnSpPr>
            <a:cxnSpLocks/>
          </p:cNvCxnSpPr>
          <p:nvPr/>
        </p:nvCxnSpPr>
        <p:spPr>
          <a:xfrm>
            <a:off x="1979407" y="3300890"/>
            <a:ext cx="957757" cy="1391183"/>
          </a:xfrm>
          <a:prstGeom prst="straightConnector1">
            <a:avLst/>
          </a:prstGeom>
          <a:ln w="57150">
            <a:solidFill>
              <a:schemeClr val="accent4">
                <a:lumMod val="60000"/>
                <a:lumOff val="40000"/>
              </a:schemeClr>
            </a:solidFill>
            <a:tailEnd type="triangle"/>
          </a:ln>
        </p:spPr>
        <p:style>
          <a:lnRef idx="3">
            <a:schemeClr val="accent2"/>
          </a:lnRef>
          <a:fillRef idx="0">
            <a:schemeClr val="accent2"/>
          </a:fillRef>
          <a:effectRef idx="2">
            <a:schemeClr val="accent2"/>
          </a:effectRef>
          <a:fontRef idx="minor">
            <a:schemeClr val="tx1"/>
          </a:fontRef>
        </p:style>
      </p:cxnSp>
      <p:cxnSp>
        <p:nvCxnSpPr>
          <p:cNvPr id="23" name="Connector de fletxa recta 22">
            <a:extLst>
              <a:ext uri="{FF2B5EF4-FFF2-40B4-BE49-F238E27FC236}">
                <a16:creationId xmlns:a16="http://schemas.microsoft.com/office/drawing/2014/main" id="{603170DB-E634-86AF-E27E-3CBA61EF8436}"/>
              </a:ext>
            </a:extLst>
          </p:cNvPr>
          <p:cNvCxnSpPr>
            <a:cxnSpLocks/>
          </p:cNvCxnSpPr>
          <p:nvPr/>
        </p:nvCxnSpPr>
        <p:spPr>
          <a:xfrm>
            <a:off x="2255973" y="3003813"/>
            <a:ext cx="1207663" cy="1281860"/>
          </a:xfrm>
          <a:prstGeom prst="straightConnector1">
            <a:avLst/>
          </a:prstGeom>
          <a:ln w="57150">
            <a:solidFill>
              <a:schemeClr val="accent4">
                <a:lumMod val="60000"/>
                <a:lumOff val="40000"/>
              </a:schemeClr>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240285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idor de número de diapositiva 3">
            <a:extLst>
              <a:ext uri="{FF2B5EF4-FFF2-40B4-BE49-F238E27FC236}">
                <a16:creationId xmlns:a16="http://schemas.microsoft.com/office/drawing/2014/main" id="{EC831291-76ED-BB5A-285F-4E3E49979EEE}"/>
              </a:ext>
            </a:extLst>
          </p:cNvPr>
          <p:cNvSpPr>
            <a:spLocks noGrp="1"/>
          </p:cNvSpPr>
          <p:nvPr>
            <p:ph type="sldNum" sz="quarter" idx="12"/>
          </p:nvPr>
        </p:nvSpPr>
        <p:spPr/>
        <p:txBody>
          <a:bodyPr/>
          <a:lstStyle/>
          <a:p>
            <a:pPr>
              <a:defRPr/>
            </a:pPr>
            <a:fld id="{DBB8689D-99F4-4013-966A-585EAC837C0C}" type="slidenum">
              <a:rPr lang="ca-ES" smtClean="0"/>
              <a:pPr>
                <a:defRPr/>
              </a:pPr>
              <a:t>11</a:t>
            </a:fld>
            <a:endParaRPr lang="ca-ES"/>
          </a:p>
        </p:txBody>
      </p:sp>
      <p:sp>
        <p:nvSpPr>
          <p:cNvPr id="5" name="Títol 1">
            <a:extLst>
              <a:ext uri="{FF2B5EF4-FFF2-40B4-BE49-F238E27FC236}">
                <a16:creationId xmlns:a16="http://schemas.microsoft.com/office/drawing/2014/main" id="{FF2C7E19-A9A4-0EA4-8E2A-DABC7F92FA4B}"/>
              </a:ext>
            </a:extLst>
          </p:cNvPr>
          <p:cNvSpPr>
            <a:spLocks noGrp="1"/>
          </p:cNvSpPr>
          <p:nvPr>
            <p:ph type="title"/>
          </p:nvPr>
        </p:nvSpPr>
        <p:spPr>
          <a:xfrm>
            <a:off x="336550" y="556180"/>
            <a:ext cx="11525598" cy="584463"/>
          </a:xfrm>
        </p:spPr>
        <p:txBody>
          <a:bodyPr>
            <a:noAutofit/>
          </a:bodyPr>
          <a:lstStyle/>
          <a:p>
            <a:r>
              <a:rPr lang="ca-ES" sz="2400" dirty="0">
                <a:latin typeface="+mn-lt"/>
              </a:rPr>
              <a:t>XARXA DE DISTRIBUCIÓ</a:t>
            </a:r>
            <a:endParaRPr lang="ca-ES" dirty="0"/>
          </a:p>
        </p:txBody>
      </p:sp>
      <p:pic>
        <p:nvPicPr>
          <p:cNvPr id="2" name="Contenidor de contingut 4">
            <a:extLst>
              <a:ext uri="{FF2B5EF4-FFF2-40B4-BE49-F238E27FC236}">
                <a16:creationId xmlns:a16="http://schemas.microsoft.com/office/drawing/2014/main" id="{A7CA12C9-6398-834D-135B-0B42488EB409}"/>
              </a:ext>
            </a:extLst>
          </p:cNvPr>
          <p:cNvPicPr>
            <a:picLocks noChangeAspect="1"/>
          </p:cNvPicPr>
          <p:nvPr/>
        </p:nvPicPr>
        <p:blipFill>
          <a:blip r:embed="rId2"/>
          <a:stretch>
            <a:fillRect/>
          </a:stretch>
        </p:blipFill>
        <p:spPr>
          <a:xfrm>
            <a:off x="454799" y="2023115"/>
            <a:ext cx="5123390" cy="3853281"/>
          </a:xfrm>
          <a:prstGeom prst="rect">
            <a:avLst/>
          </a:prstGeom>
        </p:spPr>
      </p:pic>
      <p:sp>
        <p:nvSpPr>
          <p:cNvPr id="6" name="QuadreDeText 5">
            <a:extLst>
              <a:ext uri="{FF2B5EF4-FFF2-40B4-BE49-F238E27FC236}">
                <a16:creationId xmlns:a16="http://schemas.microsoft.com/office/drawing/2014/main" id="{AF37F5D0-44A2-588A-B605-8F0F45C640CE}"/>
              </a:ext>
            </a:extLst>
          </p:cNvPr>
          <p:cNvSpPr txBox="1"/>
          <p:nvPr/>
        </p:nvSpPr>
        <p:spPr>
          <a:xfrm>
            <a:off x="454799" y="5915745"/>
            <a:ext cx="5123390" cy="338554"/>
          </a:xfrm>
          <a:prstGeom prst="rect">
            <a:avLst/>
          </a:prstGeom>
          <a:noFill/>
        </p:spPr>
        <p:txBody>
          <a:bodyPr wrap="square" rtlCol="0">
            <a:spAutoFit/>
          </a:bodyPr>
          <a:lstStyle/>
          <a:p>
            <a:pPr algn="l"/>
            <a:r>
              <a:rPr lang="ca-ES" sz="1600" b="1" dirty="0">
                <a:solidFill>
                  <a:srgbClr val="AB003E"/>
                </a:solidFill>
                <a:latin typeface="+mj-lt"/>
                <a:ea typeface="+mj-ea"/>
                <a:cs typeface="+mj-cs"/>
              </a:rPr>
              <a:t>Font: Infraestructures de la Generalitat de Catalunya, SAU</a:t>
            </a:r>
          </a:p>
        </p:txBody>
      </p:sp>
      <p:sp>
        <p:nvSpPr>
          <p:cNvPr id="8" name="QuadreDeText 7">
            <a:extLst>
              <a:ext uri="{FF2B5EF4-FFF2-40B4-BE49-F238E27FC236}">
                <a16:creationId xmlns:a16="http://schemas.microsoft.com/office/drawing/2014/main" id="{49F2F22C-9315-578B-36EA-E9B9788880C3}"/>
              </a:ext>
            </a:extLst>
          </p:cNvPr>
          <p:cNvSpPr txBox="1"/>
          <p:nvPr/>
        </p:nvSpPr>
        <p:spPr>
          <a:xfrm>
            <a:off x="336550" y="1459191"/>
            <a:ext cx="4921250" cy="369332"/>
          </a:xfrm>
          <a:prstGeom prst="rect">
            <a:avLst/>
          </a:prstGeom>
          <a:noFill/>
        </p:spPr>
        <p:txBody>
          <a:bodyPr wrap="square">
            <a:spAutoFit/>
          </a:bodyPr>
          <a:lstStyle/>
          <a:p>
            <a:r>
              <a:rPr lang="ca-ES" b="1" dirty="0">
                <a:latin typeface="Calibri (cos)"/>
              </a:rPr>
              <a:t>Estació de bombament i bassa (xarxa primària) </a:t>
            </a:r>
            <a:endParaRPr lang="ca-ES" b="1" dirty="0"/>
          </a:p>
        </p:txBody>
      </p:sp>
      <p:pic>
        <p:nvPicPr>
          <p:cNvPr id="7" name="Contenidor de contingut 5">
            <a:extLst>
              <a:ext uri="{FF2B5EF4-FFF2-40B4-BE49-F238E27FC236}">
                <a16:creationId xmlns:a16="http://schemas.microsoft.com/office/drawing/2014/main" id="{59304080-E1B6-B9EF-74F6-6179BF3BC684}"/>
              </a:ext>
            </a:extLst>
          </p:cNvPr>
          <p:cNvPicPr>
            <a:picLocks noChangeAspect="1"/>
          </p:cNvPicPr>
          <p:nvPr/>
        </p:nvPicPr>
        <p:blipFill>
          <a:blip r:embed="rId3"/>
          <a:stretch>
            <a:fillRect/>
          </a:stretch>
        </p:blipFill>
        <p:spPr>
          <a:xfrm>
            <a:off x="6096000" y="2023115"/>
            <a:ext cx="5778014" cy="3869772"/>
          </a:xfrm>
          <a:prstGeom prst="rect">
            <a:avLst/>
          </a:prstGeom>
        </p:spPr>
      </p:pic>
      <p:sp>
        <p:nvSpPr>
          <p:cNvPr id="9" name="QuadreDeText 8">
            <a:extLst>
              <a:ext uri="{FF2B5EF4-FFF2-40B4-BE49-F238E27FC236}">
                <a16:creationId xmlns:a16="http://schemas.microsoft.com/office/drawing/2014/main" id="{5B17FFE6-1493-7340-5CDE-6D3F26126B76}"/>
              </a:ext>
            </a:extLst>
          </p:cNvPr>
          <p:cNvSpPr txBox="1"/>
          <p:nvPr/>
        </p:nvSpPr>
        <p:spPr>
          <a:xfrm>
            <a:off x="6019800" y="1459191"/>
            <a:ext cx="5192486" cy="369332"/>
          </a:xfrm>
          <a:prstGeom prst="rect">
            <a:avLst/>
          </a:prstGeom>
          <a:noFill/>
        </p:spPr>
        <p:txBody>
          <a:bodyPr wrap="square">
            <a:spAutoFit/>
          </a:bodyPr>
          <a:lstStyle/>
          <a:p>
            <a:r>
              <a:rPr lang="ca-ES" b="1" dirty="0">
                <a:latin typeface="Calibri (cos)"/>
              </a:rPr>
              <a:t>Canonades d’impulsió (xarxa primària) </a:t>
            </a:r>
            <a:endParaRPr lang="ca-ES" b="1" dirty="0"/>
          </a:p>
        </p:txBody>
      </p:sp>
      <p:sp>
        <p:nvSpPr>
          <p:cNvPr id="10" name="QuadreDeText 9">
            <a:extLst>
              <a:ext uri="{FF2B5EF4-FFF2-40B4-BE49-F238E27FC236}">
                <a16:creationId xmlns:a16="http://schemas.microsoft.com/office/drawing/2014/main" id="{30C9CA4A-865E-63B3-D2F3-A2DFF2BA9B7C}"/>
              </a:ext>
            </a:extLst>
          </p:cNvPr>
          <p:cNvSpPr txBox="1"/>
          <p:nvPr/>
        </p:nvSpPr>
        <p:spPr>
          <a:xfrm>
            <a:off x="6019800" y="6023467"/>
            <a:ext cx="5842347" cy="584775"/>
          </a:xfrm>
          <a:prstGeom prst="rect">
            <a:avLst/>
          </a:prstGeom>
          <a:noFill/>
        </p:spPr>
        <p:txBody>
          <a:bodyPr wrap="square" rtlCol="0">
            <a:spAutoFit/>
          </a:bodyPr>
          <a:lstStyle/>
          <a:p>
            <a:pPr algn="l"/>
            <a:r>
              <a:rPr lang="ca-ES" sz="1600" b="1" dirty="0">
                <a:solidFill>
                  <a:srgbClr val="AB003E"/>
                </a:solidFill>
                <a:latin typeface="+mj-lt"/>
                <a:ea typeface="+mj-ea"/>
                <a:cs typeface="+mj-cs"/>
              </a:rPr>
              <a:t>Font: Departament d’Acció Climàtica, Alimentació i Agenda Rural de la Generalitat de Catalunya</a:t>
            </a:r>
          </a:p>
        </p:txBody>
      </p:sp>
    </p:spTree>
    <p:extLst>
      <p:ext uri="{BB962C8B-B14F-4D97-AF65-F5344CB8AC3E}">
        <p14:creationId xmlns:p14="http://schemas.microsoft.com/office/powerpoint/2010/main" val="2751297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D6BE5297-4053-1E62-13D0-A22861378F7A}"/>
              </a:ext>
            </a:extLst>
          </p:cNvPr>
          <p:cNvSpPr>
            <a:spLocks noGrp="1"/>
          </p:cNvSpPr>
          <p:nvPr>
            <p:ph type="title"/>
          </p:nvPr>
        </p:nvSpPr>
        <p:spPr>
          <a:xfrm>
            <a:off x="336550" y="556180"/>
            <a:ext cx="11525598" cy="584463"/>
          </a:xfrm>
        </p:spPr>
        <p:txBody>
          <a:bodyPr anchor="ctr">
            <a:normAutofit/>
          </a:bodyPr>
          <a:lstStyle/>
          <a:p>
            <a:r>
              <a:rPr lang="ca-ES" dirty="0">
                <a:latin typeface="+mn-lt"/>
              </a:rPr>
              <a:t>ESTACIÓ DE BOMBAMENT (XARXA PRIMÀRIA)</a:t>
            </a:r>
            <a:endParaRPr lang="ca-ES" dirty="0"/>
          </a:p>
        </p:txBody>
      </p:sp>
      <p:sp>
        <p:nvSpPr>
          <p:cNvPr id="3" name="Contenidor de número de diapositiva 2">
            <a:extLst>
              <a:ext uri="{FF2B5EF4-FFF2-40B4-BE49-F238E27FC236}">
                <a16:creationId xmlns:a16="http://schemas.microsoft.com/office/drawing/2014/main" id="{1AA29B14-ED80-7B51-72E4-EE6EB5589C61}"/>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7C89690A-8B57-47AA-8F15-544735019E80}" type="slidenum">
              <a:rPr lang="ca-ES" smtClean="0"/>
              <a:pPr>
                <a:spcAft>
                  <a:spcPts val="600"/>
                </a:spcAft>
              </a:pPr>
              <a:t>12</a:t>
            </a:fld>
            <a:endParaRPr lang="ca-ES"/>
          </a:p>
        </p:txBody>
      </p:sp>
      <p:pic>
        <p:nvPicPr>
          <p:cNvPr id="5" name="Contenidor de contingut 4">
            <a:extLst>
              <a:ext uri="{FF2B5EF4-FFF2-40B4-BE49-F238E27FC236}">
                <a16:creationId xmlns:a16="http://schemas.microsoft.com/office/drawing/2014/main" id="{FDEFFEA5-6C0C-0C7B-F2A5-79F1A49D3988}"/>
              </a:ext>
            </a:extLst>
          </p:cNvPr>
          <p:cNvPicPr>
            <a:picLocks noGrp="1" noChangeAspect="1"/>
          </p:cNvPicPr>
          <p:nvPr>
            <p:ph sz="half" idx="1"/>
          </p:nvPr>
        </p:nvPicPr>
        <p:blipFill>
          <a:blip r:embed="rId2"/>
          <a:stretch>
            <a:fillRect/>
          </a:stretch>
        </p:blipFill>
        <p:spPr>
          <a:xfrm>
            <a:off x="550759" y="1733811"/>
            <a:ext cx="5889271" cy="4026848"/>
          </a:xfrm>
        </p:spPr>
      </p:pic>
      <p:sp>
        <p:nvSpPr>
          <p:cNvPr id="6" name="QuadreDeText 5">
            <a:extLst>
              <a:ext uri="{FF2B5EF4-FFF2-40B4-BE49-F238E27FC236}">
                <a16:creationId xmlns:a16="http://schemas.microsoft.com/office/drawing/2014/main" id="{BCCCC8A7-505F-4CDA-4DEE-EEE805318905}"/>
              </a:ext>
            </a:extLst>
          </p:cNvPr>
          <p:cNvSpPr txBox="1"/>
          <p:nvPr/>
        </p:nvSpPr>
        <p:spPr>
          <a:xfrm>
            <a:off x="3765729" y="6117154"/>
            <a:ext cx="6092103" cy="369332"/>
          </a:xfrm>
          <a:prstGeom prst="rect">
            <a:avLst/>
          </a:prstGeom>
          <a:noFill/>
        </p:spPr>
        <p:txBody>
          <a:bodyPr wrap="square" rtlCol="0">
            <a:spAutoFit/>
          </a:bodyPr>
          <a:lstStyle/>
          <a:p>
            <a:pPr algn="l"/>
            <a:r>
              <a:rPr lang="ca-ES" b="1" dirty="0">
                <a:solidFill>
                  <a:srgbClr val="AB003E"/>
                </a:solidFill>
                <a:latin typeface="+mj-lt"/>
                <a:ea typeface="+mj-ea"/>
                <a:cs typeface="+mj-cs"/>
              </a:rPr>
              <a:t>Font: Infraestructures de la Generalitat de Catalunya, SAU</a:t>
            </a:r>
          </a:p>
        </p:txBody>
      </p:sp>
      <p:pic>
        <p:nvPicPr>
          <p:cNvPr id="9" name="Contenidor de contingut 4">
            <a:extLst>
              <a:ext uri="{FF2B5EF4-FFF2-40B4-BE49-F238E27FC236}">
                <a16:creationId xmlns:a16="http://schemas.microsoft.com/office/drawing/2014/main" id="{E71942C8-6EB6-4C70-54AC-BBD885AFF69F}"/>
              </a:ext>
            </a:extLst>
          </p:cNvPr>
          <p:cNvPicPr>
            <a:picLocks noGrp="1" noChangeAspect="1"/>
          </p:cNvPicPr>
          <p:nvPr/>
        </p:nvPicPr>
        <p:blipFill>
          <a:blip r:embed="rId3"/>
          <a:stretch>
            <a:fillRect/>
          </a:stretch>
        </p:blipFill>
        <p:spPr>
          <a:xfrm>
            <a:off x="6928169" y="1782146"/>
            <a:ext cx="4866991" cy="3930179"/>
          </a:xfrm>
          <a:prstGeom prst="rect">
            <a:avLst/>
          </a:prstGeom>
        </p:spPr>
      </p:pic>
    </p:spTree>
    <p:extLst>
      <p:ext uri="{BB962C8B-B14F-4D97-AF65-F5344CB8AC3E}">
        <p14:creationId xmlns:p14="http://schemas.microsoft.com/office/powerpoint/2010/main" val="329112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96E78C38-B767-1D5F-CD0D-C31C693369B7}"/>
              </a:ext>
            </a:extLst>
          </p:cNvPr>
          <p:cNvSpPr>
            <a:spLocks noGrp="1"/>
          </p:cNvSpPr>
          <p:nvPr>
            <p:ph type="title"/>
          </p:nvPr>
        </p:nvSpPr>
        <p:spPr/>
        <p:txBody>
          <a:bodyPr/>
          <a:lstStyle/>
          <a:p>
            <a:r>
              <a:rPr lang="ca-ES" dirty="0">
                <a:latin typeface="+mn-lt"/>
              </a:rPr>
              <a:t>XARXA SECUNDÀRIA</a:t>
            </a:r>
            <a:endParaRPr lang="ca-ES" dirty="0"/>
          </a:p>
        </p:txBody>
      </p:sp>
      <p:sp>
        <p:nvSpPr>
          <p:cNvPr id="5" name="Contenidor de número de diapositiva 4">
            <a:extLst>
              <a:ext uri="{FF2B5EF4-FFF2-40B4-BE49-F238E27FC236}">
                <a16:creationId xmlns:a16="http://schemas.microsoft.com/office/drawing/2014/main" id="{17C024E4-9683-769D-DEFA-6212C2E715D9}"/>
              </a:ext>
            </a:extLst>
          </p:cNvPr>
          <p:cNvSpPr>
            <a:spLocks noGrp="1"/>
          </p:cNvSpPr>
          <p:nvPr>
            <p:ph type="sldNum" sz="quarter" idx="12"/>
          </p:nvPr>
        </p:nvSpPr>
        <p:spPr/>
        <p:txBody>
          <a:bodyPr/>
          <a:lstStyle/>
          <a:p>
            <a:fld id="{7C89690A-8B57-47AA-8F15-544735019E80}" type="slidenum">
              <a:rPr lang="ca-ES" smtClean="0"/>
              <a:t>13</a:t>
            </a:fld>
            <a:endParaRPr lang="ca-ES"/>
          </a:p>
        </p:txBody>
      </p:sp>
      <p:pic>
        <p:nvPicPr>
          <p:cNvPr id="8" name="Contenidor de contingut 7" descr="Imatge que conté herba, exterior, cel, arbre&#10;&#10;Descripció generada automàticament">
            <a:extLst>
              <a:ext uri="{FF2B5EF4-FFF2-40B4-BE49-F238E27FC236}">
                <a16:creationId xmlns:a16="http://schemas.microsoft.com/office/drawing/2014/main" id="{88377595-9BC3-EF00-36A0-04C905EAC95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150918" y="1596300"/>
            <a:ext cx="4353735" cy="2136917"/>
          </a:xfrm>
          <a:prstGeom prst="rect">
            <a:avLst/>
          </a:prstGeom>
        </p:spPr>
      </p:pic>
      <p:pic>
        <p:nvPicPr>
          <p:cNvPr id="9" name="Contenidor de contingut 5">
            <a:extLst>
              <a:ext uri="{FF2B5EF4-FFF2-40B4-BE49-F238E27FC236}">
                <a16:creationId xmlns:a16="http://schemas.microsoft.com/office/drawing/2014/main" id="{48A52838-EE74-0FDA-DF4F-540B63B4240E}"/>
              </a:ext>
            </a:extLst>
          </p:cNvPr>
          <p:cNvPicPr>
            <a:picLocks noGrp="1" noChangeAspect="1"/>
          </p:cNvPicPr>
          <p:nvPr>
            <p:ph sz="half" idx="2"/>
          </p:nvPr>
        </p:nvPicPr>
        <p:blipFill>
          <a:blip r:embed="rId3"/>
          <a:stretch>
            <a:fillRect/>
          </a:stretch>
        </p:blipFill>
        <p:spPr>
          <a:xfrm>
            <a:off x="7086050" y="4273407"/>
            <a:ext cx="3814561" cy="2080670"/>
          </a:xfrm>
        </p:spPr>
      </p:pic>
      <p:pic>
        <p:nvPicPr>
          <p:cNvPr id="12" name="Contenidor de contingut 7">
            <a:extLst>
              <a:ext uri="{FF2B5EF4-FFF2-40B4-BE49-F238E27FC236}">
                <a16:creationId xmlns:a16="http://schemas.microsoft.com/office/drawing/2014/main" id="{7DDE8736-8BFE-C42F-6F6D-FAE5F7B96A6B}"/>
              </a:ext>
            </a:extLst>
          </p:cNvPr>
          <p:cNvPicPr>
            <a:picLocks noChangeAspect="1"/>
          </p:cNvPicPr>
          <p:nvPr/>
        </p:nvPicPr>
        <p:blipFill>
          <a:blip r:embed="rId4"/>
          <a:stretch>
            <a:fillRect/>
          </a:stretch>
        </p:blipFill>
        <p:spPr>
          <a:xfrm>
            <a:off x="2169256" y="4245283"/>
            <a:ext cx="4353735" cy="2136917"/>
          </a:xfrm>
          <a:prstGeom prst="rect">
            <a:avLst/>
          </a:prstGeom>
        </p:spPr>
      </p:pic>
      <p:pic>
        <p:nvPicPr>
          <p:cNvPr id="13" name="Contenidor de contingut 4">
            <a:extLst>
              <a:ext uri="{FF2B5EF4-FFF2-40B4-BE49-F238E27FC236}">
                <a16:creationId xmlns:a16="http://schemas.microsoft.com/office/drawing/2014/main" id="{E0B1F7A4-7A72-0882-7A0D-C8DA4B942E41}"/>
              </a:ext>
            </a:extLst>
          </p:cNvPr>
          <p:cNvPicPr>
            <a:picLocks noChangeAspect="1"/>
          </p:cNvPicPr>
          <p:nvPr/>
        </p:nvPicPr>
        <p:blipFill>
          <a:blip r:embed="rId5"/>
          <a:stretch>
            <a:fillRect/>
          </a:stretch>
        </p:blipFill>
        <p:spPr>
          <a:xfrm>
            <a:off x="7086050" y="1589642"/>
            <a:ext cx="3814562" cy="2080670"/>
          </a:xfrm>
          <a:prstGeom prst="rect">
            <a:avLst/>
          </a:prstGeom>
        </p:spPr>
      </p:pic>
      <p:sp>
        <p:nvSpPr>
          <p:cNvPr id="14" name="QuadreDeText 13">
            <a:extLst>
              <a:ext uri="{FF2B5EF4-FFF2-40B4-BE49-F238E27FC236}">
                <a16:creationId xmlns:a16="http://schemas.microsoft.com/office/drawing/2014/main" id="{4109906B-B1FB-4FF6-9780-5A148921C537}"/>
              </a:ext>
            </a:extLst>
          </p:cNvPr>
          <p:cNvSpPr txBox="1"/>
          <p:nvPr/>
        </p:nvSpPr>
        <p:spPr>
          <a:xfrm>
            <a:off x="7042954" y="6351804"/>
            <a:ext cx="3404134" cy="230832"/>
          </a:xfrm>
          <a:prstGeom prst="rect">
            <a:avLst/>
          </a:prstGeom>
          <a:noFill/>
        </p:spPr>
        <p:txBody>
          <a:bodyPr wrap="square" rtlCol="0">
            <a:spAutoFit/>
          </a:bodyPr>
          <a:lstStyle/>
          <a:p>
            <a:pPr algn="l"/>
            <a:r>
              <a:rPr lang="ca-ES" sz="900" b="1" dirty="0">
                <a:solidFill>
                  <a:srgbClr val="AB003E"/>
                </a:solidFill>
                <a:latin typeface="+mj-lt"/>
                <a:ea typeface="+mj-ea"/>
                <a:cs typeface="+mj-cs"/>
              </a:rPr>
              <a:t>Font: Infraestructures de la Generalitat de Catalunya, SAU</a:t>
            </a:r>
          </a:p>
        </p:txBody>
      </p:sp>
      <p:sp>
        <p:nvSpPr>
          <p:cNvPr id="15" name="QuadreDeText 14">
            <a:extLst>
              <a:ext uri="{FF2B5EF4-FFF2-40B4-BE49-F238E27FC236}">
                <a16:creationId xmlns:a16="http://schemas.microsoft.com/office/drawing/2014/main" id="{DB6C7494-671B-2BCA-91D4-FC8B63597602}"/>
              </a:ext>
            </a:extLst>
          </p:cNvPr>
          <p:cNvSpPr txBox="1"/>
          <p:nvPr/>
        </p:nvSpPr>
        <p:spPr>
          <a:xfrm>
            <a:off x="2096978" y="6351804"/>
            <a:ext cx="3597637" cy="230832"/>
          </a:xfrm>
          <a:prstGeom prst="rect">
            <a:avLst/>
          </a:prstGeom>
          <a:noFill/>
        </p:spPr>
        <p:txBody>
          <a:bodyPr wrap="square" rtlCol="0">
            <a:spAutoFit/>
          </a:bodyPr>
          <a:lstStyle/>
          <a:p>
            <a:pPr algn="l"/>
            <a:r>
              <a:rPr lang="ca-ES" sz="900" b="1" dirty="0">
                <a:solidFill>
                  <a:srgbClr val="AB003E"/>
                </a:solidFill>
                <a:latin typeface="+mj-lt"/>
                <a:ea typeface="+mj-ea"/>
                <a:cs typeface="+mj-cs"/>
              </a:rPr>
              <a:t>Font: Infraestructures de la Generalitat de Catalunya, SAU</a:t>
            </a:r>
          </a:p>
        </p:txBody>
      </p:sp>
      <p:sp>
        <p:nvSpPr>
          <p:cNvPr id="16" name="QuadreDeText 15">
            <a:extLst>
              <a:ext uri="{FF2B5EF4-FFF2-40B4-BE49-F238E27FC236}">
                <a16:creationId xmlns:a16="http://schemas.microsoft.com/office/drawing/2014/main" id="{0F2606C5-4F4D-A62F-1AF8-B27A3C8DD21E}"/>
              </a:ext>
            </a:extLst>
          </p:cNvPr>
          <p:cNvSpPr txBox="1"/>
          <p:nvPr/>
        </p:nvSpPr>
        <p:spPr>
          <a:xfrm>
            <a:off x="7010884" y="3669176"/>
            <a:ext cx="3679954" cy="230832"/>
          </a:xfrm>
          <a:prstGeom prst="rect">
            <a:avLst/>
          </a:prstGeom>
          <a:noFill/>
        </p:spPr>
        <p:txBody>
          <a:bodyPr wrap="square" rtlCol="0">
            <a:spAutoFit/>
          </a:bodyPr>
          <a:lstStyle/>
          <a:p>
            <a:pPr algn="l"/>
            <a:r>
              <a:rPr lang="ca-ES" sz="900" b="1" dirty="0">
                <a:solidFill>
                  <a:srgbClr val="AB003E"/>
                </a:solidFill>
                <a:latin typeface="+mj-lt"/>
                <a:ea typeface="+mj-ea"/>
                <a:cs typeface="+mj-cs"/>
              </a:rPr>
              <a:t>Font: Infraestructures de la Generalitat de Catalunya, SAU</a:t>
            </a:r>
          </a:p>
        </p:txBody>
      </p:sp>
      <p:sp>
        <p:nvSpPr>
          <p:cNvPr id="17" name="QuadreDeText 16">
            <a:extLst>
              <a:ext uri="{FF2B5EF4-FFF2-40B4-BE49-F238E27FC236}">
                <a16:creationId xmlns:a16="http://schemas.microsoft.com/office/drawing/2014/main" id="{3035EF89-D39E-018F-0D32-2B239B7D1DF7}"/>
              </a:ext>
            </a:extLst>
          </p:cNvPr>
          <p:cNvSpPr txBox="1"/>
          <p:nvPr/>
        </p:nvSpPr>
        <p:spPr>
          <a:xfrm>
            <a:off x="2213863" y="3694935"/>
            <a:ext cx="3475975" cy="230832"/>
          </a:xfrm>
          <a:prstGeom prst="rect">
            <a:avLst/>
          </a:prstGeom>
          <a:noFill/>
        </p:spPr>
        <p:txBody>
          <a:bodyPr wrap="square" rtlCol="0">
            <a:spAutoFit/>
          </a:bodyPr>
          <a:lstStyle/>
          <a:p>
            <a:pPr algn="l"/>
            <a:r>
              <a:rPr lang="ca-ES" sz="900" b="1" dirty="0">
                <a:solidFill>
                  <a:srgbClr val="AB003E"/>
                </a:solidFill>
                <a:latin typeface="+mj-lt"/>
                <a:ea typeface="+mj-ea"/>
                <a:cs typeface="+mj-cs"/>
              </a:rPr>
              <a:t>Font: Sindicatura de Comptes de Catalunya</a:t>
            </a:r>
          </a:p>
        </p:txBody>
      </p:sp>
      <p:sp>
        <p:nvSpPr>
          <p:cNvPr id="3" name="QuadreDeText 2">
            <a:extLst>
              <a:ext uri="{FF2B5EF4-FFF2-40B4-BE49-F238E27FC236}">
                <a16:creationId xmlns:a16="http://schemas.microsoft.com/office/drawing/2014/main" id="{6860CFBE-9CC5-9DD1-CCE4-7D0766EEAB41}"/>
              </a:ext>
            </a:extLst>
          </p:cNvPr>
          <p:cNvSpPr txBox="1"/>
          <p:nvPr/>
        </p:nvSpPr>
        <p:spPr>
          <a:xfrm>
            <a:off x="2121030" y="1326804"/>
            <a:ext cx="3284958" cy="338554"/>
          </a:xfrm>
          <a:prstGeom prst="rect">
            <a:avLst/>
          </a:prstGeom>
          <a:noFill/>
        </p:spPr>
        <p:txBody>
          <a:bodyPr wrap="square">
            <a:spAutoFit/>
          </a:bodyPr>
          <a:lstStyle/>
          <a:p>
            <a:r>
              <a:rPr lang="ca-ES" sz="1600" b="1" dirty="0"/>
              <a:t>Hidrant (xarxa secundària) </a:t>
            </a:r>
          </a:p>
        </p:txBody>
      </p:sp>
      <p:sp>
        <p:nvSpPr>
          <p:cNvPr id="4" name="QuadreDeText 3">
            <a:extLst>
              <a:ext uri="{FF2B5EF4-FFF2-40B4-BE49-F238E27FC236}">
                <a16:creationId xmlns:a16="http://schemas.microsoft.com/office/drawing/2014/main" id="{C752E986-84BE-7519-7D72-96D6BED300BE}"/>
              </a:ext>
            </a:extLst>
          </p:cNvPr>
          <p:cNvSpPr txBox="1"/>
          <p:nvPr/>
        </p:nvSpPr>
        <p:spPr>
          <a:xfrm>
            <a:off x="6995091" y="1344197"/>
            <a:ext cx="3905520" cy="338554"/>
          </a:xfrm>
          <a:prstGeom prst="rect">
            <a:avLst/>
          </a:prstGeom>
          <a:noFill/>
        </p:spPr>
        <p:txBody>
          <a:bodyPr wrap="square">
            <a:spAutoFit/>
          </a:bodyPr>
          <a:lstStyle/>
          <a:p>
            <a:r>
              <a:rPr lang="ca-ES" sz="1600" b="1" dirty="0"/>
              <a:t>Hidrant amb antena de telecomandament</a:t>
            </a:r>
          </a:p>
        </p:txBody>
      </p:sp>
      <p:sp>
        <p:nvSpPr>
          <p:cNvPr id="6" name="QuadreDeText 5">
            <a:extLst>
              <a:ext uri="{FF2B5EF4-FFF2-40B4-BE49-F238E27FC236}">
                <a16:creationId xmlns:a16="http://schemas.microsoft.com/office/drawing/2014/main" id="{90C08FB2-B831-6C7F-49D7-A71BE7FB2570}"/>
              </a:ext>
            </a:extLst>
          </p:cNvPr>
          <p:cNvSpPr txBox="1"/>
          <p:nvPr/>
        </p:nvSpPr>
        <p:spPr>
          <a:xfrm>
            <a:off x="2096978" y="3983673"/>
            <a:ext cx="4630393" cy="307777"/>
          </a:xfrm>
          <a:prstGeom prst="rect">
            <a:avLst/>
          </a:prstGeom>
          <a:noFill/>
        </p:spPr>
        <p:txBody>
          <a:bodyPr wrap="square">
            <a:spAutoFit/>
          </a:bodyPr>
          <a:lstStyle/>
          <a:p>
            <a:r>
              <a:rPr lang="ca-ES" sz="1400" b="1" dirty="0"/>
              <a:t>Detall vàlvula hidrant (comptador, regulador cabal i pressió)</a:t>
            </a:r>
          </a:p>
        </p:txBody>
      </p:sp>
      <p:sp>
        <p:nvSpPr>
          <p:cNvPr id="7" name="QuadreDeText 6">
            <a:extLst>
              <a:ext uri="{FF2B5EF4-FFF2-40B4-BE49-F238E27FC236}">
                <a16:creationId xmlns:a16="http://schemas.microsoft.com/office/drawing/2014/main" id="{BC6EABC4-F34B-FCCA-EFF1-AFF59CF4D4DD}"/>
              </a:ext>
            </a:extLst>
          </p:cNvPr>
          <p:cNvSpPr txBox="1"/>
          <p:nvPr/>
        </p:nvSpPr>
        <p:spPr>
          <a:xfrm>
            <a:off x="7010884" y="4001943"/>
            <a:ext cx="3231018" cy="338554"/>
          </a:xfrm>
          <a:prstGeom prst="rect">
            <a:avLst/>
          </a:prstGeom>
          <a:noFill/>
        </p:spPr>
        <p:txBody>
          <a:bodyPr wrap="square">
            <a:spAutoFit/>
          </a:bodyPr>
          <a:lstStyle/>
          <a:p>
            <a:r>
              <a:rPr lang="ca-ES" sz="1600" b="1" dirty="0"/>
              <a:t>Hidrant de finca  </a:t>
            </a:r>
          </a:p>
        </p:txBody>
      </p:sp>
    </p:spTree>
    <p:extLst>
      <p:ext uri="{BB962C8B-B14F-4D97-AF65-F5344CB8AC3E}">
        <p14:creationId xmlns:p14="http://schemas.microsoft.com/office/powerpoint/2010/main" val="3156522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FA6559DA-13B5-4959-AAA7-F30B3AEC6989}"/>
              </a:ext>
            </a:extLst>
          </p:cNvPr>
          <p:cNvSpPr>
            <a:spLocks noGrp="1"/>
          </p:cNvSpPr>
          <p:nvPr>
            <p:ph type="title"/>
          </p:nvPr>
        </p:nvSpPr>
        <p:spPr/>
        <p:txBody>
          <a:bodyPr>
            <a:noAutofit/>
          </a:bodyPr>
          <a:lstStyle/>
          <a:p>
            <a:r>
              <a:rPr lang="ca-ES" dirty="0">
                <a:latin typeface="+mn-lt"/>
              </a:rPr>
              <a:t>PARTICIPANTS EN LA CONSTRUCCIÓ DEL CANAL SEGARRA-GARRIGUES</a:t>
            </a:r>
            <a:endParaRPr lang="ca-ES" dirty="0"/>
          </a:p>
        </p:txBody>
      </p:sp>
      <p:sp>
        <p:nvSpPr>
          <p:cNvPr id="4" name="Contenidor de número de diapositiva 3">
            <a:extLst>
              <a:ext uri="{FF2B5EF4-FFF2-40B4-BE49-F238E27FC236}">
                <a16:creationId xmlns:a16="http://schemas.microsoft.com/office/drawing/2014/main" id="{4B6E4609-4671-F088-E493-3FA613E6E7DE}"/>
              </a:ext>
            </a:extLst>
          </p:cNvPr>
          <p:cNvSpPr>
            <a:spLocks noGrp="1"/>
          </p:cNvSpPr>
          <p:nvPr>
            <p:ph type="sldNum" sz="quarter" idx="12"/>
          </p:nvPr>
        </p:nvSpPr>
        <p:spPr/>
        <p:txBody>
          <a:bodyPr/>
          <a:lstStyle/>
          <a:p>
            <a:pPr>
              <a:defRPr/>
            </a:pPr>
            <a:fld id="{DBB8689D-99F4-4013-966A-585EAC837C0C}" type="slidenum">
              <a:rPr lang="ca-ES" smtClean="0"/>
              <a:pPr>
                <a:defRPr/>
              </a:pPr>
              <a:t>14</a:t>
            </a:fld>
            <a:endParaRPr lang="ca-ES"/>
          </a:p>
        </p:txBody>
      </p:sp>
      <p:sp>
        <p:nvSpPr>
          <p:cNvPr id="9" name="Rectangle 2">
            <a:extLst>
              <a:ext uri="{FF2B5EF4-FFF2-40B4-BE49-F238E27FC236}">
                <a16:creationId xmlns:a16="http://schemas.microsoft.com/office/drawing/2014/main" id="{18C57250-A5EE-BEBE-6ACC-DAF828292C3A}"/>
              </a:ext>
            </a:extLst>
          </p:cNvPr>
          <p:cNvSpPr>
            <a:spLocks noChangeArrowheads="1"/>
          </p:cNvSpPr>
          <p:nvPr/>
        </p:nvSpPr>
        <p:spPr bwMode="auto">
          <a:xfrm>
            <a:off x="838200" y="25368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ca-ES" altLang="ca-ES" sz="1800" b="0" i="0" u="none" strike="noStrike" cap="none" normalizeH="0" baseline="0">
              <a:ln>
                <a:noFill/>
              </a:ln>
              <a:solidFill>
                <a:schemeClr val="tx1"/>
              </a:solidFill>
              <a:effectLst/>
              <a:latin typeface="Arial" panose="020B0604020202020204" pitchFamily="34" charset="0"/>
            </a:endParaRPr>
          </a:p>
        </p:txBody>
      </p:sp>
      <p:graphicFrame>
        <p:nvGraphicFramePr>
          <p:cNvPr id="10" name="Taula 10">
            <a:extLst>
              <a:ext uri="{FF2B5EF4-FFF2-40B4-BE49-F238E27FC236}">
                <a16:creationId xmlns:a16="http://schemas.microsoft.com/office/drawing/2014/main" id="{5CA75259-2E6D-BBD4-AD96-F7E471FB05BC}"/>
              </a:ext>
            </a:extLst>
          </p:cNvPr>
          <p:cNvGraphicFramePr>
            <a:graphicFrameLocks noGrp="1"/>
          </p:cNvGraphicFramePr>
          <p:nvPr>
            <p:extLst>
              <p:ext uri="{D42A27DB-BD31-4B8C-83A1-F6EECF244321}">
                <p14:modId xmlns:p14="http://schemas.microsoft.com/office/powerpoint/2010/main" val="1808634466"/>
              </p:ext>
            </p:extLst>
          </p:nvPr>
        </p:nvGraphicFramePr>
        <p:xfrm>
          <a:off x="336550" y="1355975"/>
          <a:ext cx="11364704" cy="4861099"/>
        </p:xfrm>
        <a:graphic>
          <a:graphicData uri="http://schemas.openxmlformats.org/drawingml/2006/table">
            <a:tbl>
              <a:tblPr firstRow="1" bandRow="1">
                <a:tableStyleId>{5940675A-B579-460E-94D1-54222C63F5DA}</a:tableStyleId>
              </a:tblPr>
              <a:tblGrid>
                <a:gridCol w="1304935">
                  <a:extLst>
                    <a:ext uri="{9D8B030D-6E8A-4147-A177-3AD203B41FA5}">
                      <a16:colId xmlns:a16="http://schemas.microsoft.com/office/drawing/2014/main" val="1817309866"/>
                    </a:ext>
                  </a:extLst>
                </a:gridCol>
                <a:gridCol w="4241260">
                  <a:extLst>
                    <a:ext uri="{9D8B030D-6E8A-4147-A177-3AD203B41FA5}">
                      <a16:colId xmlns:a16="http://schemas.microsoft.com/office/drawing/2014/main" val="528654477"/>
                    </a:ext>
                  </a:extLst>
                </a:gridCol>
                <a:gridCol w="5818509">
                  <a:extLst>
                    <a:ext uri="{9D8B030D-6E8A-4147-A177-3AD203B41FA5}">
                      <a16:colId xmlns:a16="http://schemas.microsoft.com/office/drawing/2014/main" val="3106194324"/>
                    </a:ext>
                  </a:extLst>
                </a:gridCol>
              </a:tblGrid>
              <a:tr h="0">
                <a:tc>
                  <a:txBody>
                    <a:bodyPr/>
                    <a:lstStyle/>
                    <a:p>
                      <a:endParaRPr lang="ca-E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a-ES" sz="2000" b="1" kern="1200" dirty="0">
                          <a:solidFill>
                            <a:srgbClr val="AB003E"/>
                          </a:solidFill>
                          <a:effectLst/>
                          <a:latin typeface="+mn-lt"/>
                          <a:ea typeface="+mn-ea"/>
                          <a:cs typeface="+mn-cs"/>
                        </a:rPr>
                        <a:t>Xarxa de regulació i transport</a:t>
                      </a:r>
                      <a:endParaRPr lang="ca-ES" sz="2000" b="1" dirty="0">
                        <a:solidFill>
                          <a:srgbClr val="AB003E"/>
                        </a:solidFill>
                      </a:endParaRPr>
                    </a:p>
                  </a:txBody>
                  <a:tcPr/>
                </a:tc>
                <a:tc>
                  <a:txBody>
                    <a:bodyPr/>
                    <a:lstStyle/>
                    <a:p>
                      <a:r>
                        <a:rPr lang="ca-ES" sz="2000" b="1" kern="1200" dirty="0">
                          <a:solidFill>
                            <a:srgbClr val="AB003E"/>
                          </a:solidFill>
                          <a:effectLst/>
                          <a:latin typeface="+mn-lt"/>
                          <a:ea typeface="+mn-ea"/>
                          <a:cs typeface="+mn-cs"/>
                        </a:rPr>
                        <a:t>Concentració parcel·lària i xarxa de distribució</a:t>
                      </a:r>
                      <a:endParaRPr lang="ca-ES" sz="2000" b="1" dirty="0">
                        <a:solidFill>
                          <a:srgbClr val="AB003E"/>
                        </a:solidFill>
                      </a:endParaRPr>
                    </a:p>
                  </a:txBody>
                  <a:tcPr/>
                </a:tc>
                <a:extLst>
                  <a:ext uri="{0D108BD9-81ED-4DB2-BD59-A6C34878D82A}">
                    <a16:rowId xmlns:a16="http://schemas.microsoft.com/office/drawing/2014/main" val="3221174910"/>
                  </a:ext>
                </a:extLst>
              </a:tr>
              <a:tr h="2167517">
                <a:tc>
                  <a:txBody>
                    <a:bodyPr/>
                    <a:lstStyle/>
                    <a:p>
                      <a:r>
                        <a:rPr lang="ca-ES" sz="1600" b="1" kern="1200" dirty="0">
                          <a:solidFill>
                            <a:srgbClr val="AB003E"/>
                          </a:solidFill>
                          <a:effectLst/>
                          <a:latin typeface="+mn-lt"/>
                          <a:ea typeface="+mn-ea"/>
                          <a:cs typeface="+mn-cs"/>
                        </a:rPr>
                        <a:t>Execució</a:t>
                      </a:r>
                      <a:endParaRPr lang="ca-ES" sz="1600" kern="1200" dirty="0">
                        <a:solidFill>
                          <a:srgbClr val="AB003E"/>
                        </a:solidFill>
                        <a:effectLst/>
                        <a:latin typeface="+mn-lt"/>
                        <a:ea typeface="+mn-ea"/>
                        <a:cs typeface="+mn-cs"/>
                      </a:endParaRPr>
                    </a:p>
                  </a:txBody>
                  <a:tcPr/>
                </a:tc>
                <a:tc>
                  <a:txBody>
                    <a:bodyPr/>
                    <a:lstStyle/>
                    <a:p>
                      <a:pPr lvl="0"/>
                      <a:r>
                        <a:rPr lang="ca-ES" sz="1600" b="1" kern="1200" dirty="0">
                          <a:solidFill>
                            <a:schemeClr val="tx1"/>
                          </a:solidFill>
                          <a:effectLst/>
                          <a:latin typeface="+mn-lt"/>
                          <a:ea typeface="+mn-ea"/>
                          <a:cs typeface="+mn-cs"/>
                        </a:rPr>
                        <a:t>Ministeri de Medi Ambient</a:t>
                      </a:r>
                      <a:r>
                        <a:rPr lang="ca-ES" sz="1600" kern="1200" dirty="0">
                          <a:solidFill>
                            <a:schemeClr val="tx1"/>
                          </a:solidFill>
                          <a:effectLst/>
                          <a:latin typeface="+mn-lt"/>
                          <a:ea typeface="+mn-ea"/>
                          <a:cs typeface="+mn-cs"/>
                        </a:rPr>
                        <a:t>, a través de:</a:t>
                      </a:r>
                    </a:p>
                    <a:p>
                      <a:pPr marL="742950" lvl="1" indent="-285750">
                        <a:buClr>
                          <a:srgbClr val="C00000"/>
                        </a:buClr>
                        <a:buSzPct val="100000"/>
                        <a:buFont typeface="Arial" panose="020B0604020202020204" pitchFamily="34" charset="0"/>
                        <a:buChar char="•"/>
                      </a:pPr>
                      <a:r>
                        <a:rPr lang="ca-ES" sz="1600" kern="1200" dirty="0">
                          <a:solidFill>
                            <a:schemeClr val="tx1"/>
                          </a:solidFill>
                          <a:effectLst/>
                          <a:latin typeface="+mn-lt"/>
                          <a:ea typeface="+mn-ea"/>
                          <a:cs typeface="+mn-cs"/>
                        </a:rPr>
                        <a:t>1999-2007: Canal de Segarra-Garrigues, SA (CASEGA) (societat estatal) </a:t>
                      </a:r>
                    </a:p>
                    <a:p>
                      <a:pPr marL="742950" lvl="1" indent="-285750" algn="l" defTabSz="914400" rtl="0" eaLnBrk="1" latinLnBrk="0" hangingPunct="1">
                        <a:buClr>
                          <a:srgbClr val="C00000"/>
                        </a:buClr>
                        <a:buSzPct val="100000"/>
                        <a:buFont typeface="Arial" panose="020B0604020202020204" pitchFamily="34" charset="0"/>
                        <a:buChar char="•"/>
                      </a:pPr>
                      <a:r>
                        <a:rPr lang="ca-ES" sz="1600" kern="1200" dirty="0">
                          <a:solidFill>
                            <a:schemeClr val="tx1"/>
                          </a:solidFill>
                          <a:effectLst/>
                          <a:latin typeface="+mn-lt"/>
                          <a:ea typeface="+mn-ea"/>
                          <a:cs typeface="+mn-cs"/>
                        </a:rPr>
                        <a:t>2007-2013: Aguas de la Cuenca del Ebro, SA (societat estatal)</a:t>
                      </a:r>
                    </a:p>
                    <a:p>
                      <a:pPr marL="742950" lvl="1" indent="-285750" algn="l" defTabSz="914400" rtl="0" eaLnBrk="1" latinLnBrk="0" hangingPunct="1">
                        <a:buClr>
                          <a:srgbClr val="C00000"/>
                        </a:buClr>
                        <a:buSzPct val="100000"/>
                        <a:buFont typeface="Arial" panose="020B0604020202020204" pitchFamily="34" charset="0"/>
                        <a:buChar char="•"/>
                      </a:pPr>
                      <a:r>
                        <a:rPr lang="ca-ES" sz="1600" kern="1200" dirty="0">
                          <a:solidFill>
                            <a:schemeClr val="tx1"/>
                          </a:solidFill>
                          <a:effectLst/>
                          <a:latin typeface="+mn-lt"/>
                          <a:ea typeface="+mn-ea"/>
                          <a:cs typeface="+mn-cs"/>
                        </a:rPr>
                        <a:t>2013-actualitat: Aguas de las </a:t>
                      </a:r>
                      <a:r>
                        <a:rPr lang="ca-ES" sz="1600" kern="1200" dirty="0" err="1">
                          <a:solidFill>
                            <a:schemeClr val="tx1"/>
                          </a:solidFill>
                          <a:effectLst/>
                          <a:latin typeface="+mn-lt"/>
                          <a:ea typeface="+mn-ea"/>
                          <a:cs typeface="+mn-cs"/>
                        </a:rPr>
                        <a:t>Cuencas</a:t>
                      </a:r>
                      <a:r>
                        <a:rPr lang="ca-ES" sz="1600" kern="1200" dirty="0">
                          <a:solidFill>
                            <a:schemeClr val="tx1"/>
                          </a:solidFill>
                          <a:effectLst/>
                          <a:latin typeface="+mn-lt"/>
                          <a:ea typeface="+mn-ea"/>
                          <a:cs typeface="+mn-cs"/>
                        </a:rPr>
                        <a:t> de España, SA (ACUAES) (societat estatal)</a:t>
                      </a:r>
                    </a:p>
                    <a:p>
                      <a:pPr marL="742950" lvl="1" indent="-285750" algn="l" defTabSz="914400" rtl="0" eaLnBrk="1" latinLnBrk="0" hangingPunct="1">
                        <a:buClr>
                          <a:srgbClr val="C00000"/>
                        </a:buClr>
                        <a:buSzPct val="100000"/>
                        <a:buFont typeface="Arial" panose="020B0604020202020204" pitchFamily="34" charset="0"/>
                        <a:buChar char="•"/>
                      </a:pPr>
                      <a:endParaRPr lang="ca-ES" sz="1600" kern="1200" dirty="0">
                        <a:solidFill>
                          <a:schemeClr val="tx1"/>
                        </a:solidFill>
                        <a:effectLst/>
                        <a:latin typeface="+mn-lt"/>
                        <a:ea typeface="+mn-ea"/>
                        <a:cs typeface="+mn-cs"/>
                      </a:endParaRPr>
                    </a:p>
                  </a:txBody>
                  <a:tcPr/>
                </a:tc>
                <a:tc>
                  <a:txBody>
                    <a:bodyPr/>
                    <a:lstStyle/>
                    <a:p>
                      <a:pPr lvl="0"/>
                      <a:r>
                        <a:rPr lang="ca-ES" sz="1600" b="1" kern="1200" dirty="0">
                          <a:solidFill>
                            <a:schemeClr val="tx1"/>
                          </a:solidFill>
                          <a:effectLst/>
                          <a:latin typeface="+mn-lt"/>
                          <a:ea typeface="+mn-ea"/>
                          <a:cs typeface="+mn-cs"/>
                        </a:rPr>
                        <a:t>Generalitat de Catalunya</a:t>
                      </a:r>
                      <a:r>
                        <a:rPr lang="ca-ES" sz="1600" kern="1200" dirty="0">
                          <a:solidFill>
                            <a:schemeClr val="tx1"/>
                          </a:solidFill>
                          <a:effectLst/>
                          <a:latin typeface="+mn-lt"/>
                          <a:ea typeface="+mn-ea"/>
                          <a:cs typeface="+mn-cs"/>
                        </a:rPr>
                        <a:t>, a través de les empreses públiques:</a:t>
                      </a:r>
                    </a:p>
                    <a:p>
                      <a:pPr marL="742950" lvl="1" indent="-285750" algn="l" defTabSz="914400" rtl="0" eaLnBrk="1" latinLnBrk="0" hangingPunct="1">
                        <a:buClr>
                          <a:srgbClr val="C00000"/>
                        </a:buClr>
                        <a:buFont typeface="Arial" panose="020B0604020202020204" pitchFamily="34" charset="0"/>
                        <a:buChar char="•"/>
                      </a:pPr>
                      <a:r>
                        <a:rPr lang="ca-ES" sz="1600" kern="1200" dirty="0">
                          <a:solidFill>
                            <a:schemeClr val="tx1"/>
                          </a:solidFill>
                          <a:effectLst/>
                          <a:latin typeface="+mn-lt"/>
                          <a:ea typeface="+mn-ea"/>
                          <a:cs typeface="+mn-cs"/>
                        </a:rPr>
                        <a:t>2000-2002: Regs de Catalunya, SAU (</a:t>
                      </a:r>
                      <a:r>
                        <a:rPr lang="ca-ES" sz="1600" kern="1200" dirty="0" err="1">
                          <a:solidFill>
                            <a:schemeClr val="tx1"/>
                          </a:solidFill>
                          <a:effectLst/>
                          <a:latin typeface="+mn-lt"/>
                          <a:ea typeface="+mn-ea"/>
                          <a:cs typeface="+mn-cs"/>
                        </a:rPr>
                        <a:t>REGSA</a:t>
                      </a:r>
                      <a:r>
                        <a:rPr lang="ca-ES" sz="1600" kern="1200" dirty="0">
                          <a:solidFill>
                            <a:schemeClr val="tx1"/>
                          </a:solidFill>
                          <a:effectLst/>
                          <a:latin typeface="+mn-lt"/>
                          <a:ea typeface="+mn-ea"/>
                          <a:cs typeface="+mn-cs"/>
                        </a:rPr>
                        <a:t>) </a:t>
                      </a:r>
                    </a:p>
                    <a:p>
                      <a:pPr marL="742950" lvl="1" indent="-285750" algn="l" defTabSz="914400" rtl="0" eaLnBrk="1" latinLnBrk="0" hangingPunct="1">
                        <a:buClr>
                          <a:srgbClr val="C00000"/>
                        </a:buClr>
                        <a:buFont typeface="Arial" panose="020B0604020202020204" pitchFamily="34" charset="0"/>
                        <a:buChar char="•"/>
                      </a:pPr>
                      <a:r>
                        <a:rPr lang="ca-ES" sz="1600" kern="1200" dirty="0">
                          <a:solidFill>
                            <a:schemeClr val="tx1"/>
                          </a:solidFill>
                          <a:effectLst/>
                          <a:latin typeface="+mn-lt"/>
                          <a:ea typeface="+mn-ea"/>
                          <a:cs typeface="+mn-cs"/>
                        </a:rPr>
                        <a:t>2002-2011: Reg Sistema Segarra-Garrigues, SAU (</a:t>
                      </a:r>
                      <a:r>
                        <a:rPr lang="ca-ES" sz="1600" kern="1200" dirty="0" err="1">
                          <a:solidFill>
                            <a:schemeClr val="tx1"/>
                          </a:solidFill>
                          <a:effectLst/>
                          <a:latin typeface="+mn-lt"/>
                          <a:ea typeface="+mn-ea"/>
                          <a:cs typeface="+mn-cs"/>
                        </a:rPr>
                        <a:t>REGSEGA</a:t>
                      </a:r>
                      <a:r>
                        <a:rPr lang="ca-ES" sz="1600" kern="1200" dirty="0">
                          <a:solidFill>
                            <a:schemeClr val="tx1"/>
                          </a:solidFill>
                          <a:effectLst/>
                          <a:latin typeface="+mn-lt"/>
                          <a:ea typeface="+mn-ea"/>
                          <a:cs typeface="+mn-cs"/>
                        </a:rPr>
                        <a:t>)</a:t>
                      </a:r>
                    </a:p>
                    <a:p>
                      <a:pPr marL="742950" lvl="1" indent="-285750" algn="l" defTabSz="914400" rtl="0" eaLnBrk="1" latinLnBrk="0" hangingPunct="1">
                        <a:buClr>
                          <a:srgbClr val="C00000"/>
                        </a:buClr>
                        <a:buFont typeface="Arial" panose="020B0604020202020204" pitchFamily="34" charset="0"/>
                        <a:buChar char="•"/>
                      </a:pPr>
                      <a:r>
                        <a:rPr lang="ca-ES" sz="1600" kern="1200" dirty="0">
                          <a:solidFill>
                            <a:schemeClr val="tx1"/>
                          </a:solidFill>
                          <a:effectLst/>
                          <a:latin typeface="+mn-lt"/>
                          <a:ea typeface="+mn-ea"/>
                          <a:cs typeface="+mn-cs"/>
                        </a:rPr>
                        <a:t>2012-actualitat: Infraestructures.cat </a:t>
                      </a:r>
                    </a:p>
                  </a:txBody>
                  <a:tcPr/>
                </a:tc>
                <a:extLst>
                  <a:ext uri="{0D108BD9-81ED-4DB2-BD59-A6C34878D82A}">
                    <a16:rowId xmlns:a16="http://schemas.microsoft.com/office/drawing/2014/main" val="2507216525"/>
                  </a:ext>
                </a:extLst>
              </a:tr>
              <a:tr h="2178859">
                <a:tc>
                  <a:txBody>
                    <a:bodyPr/>
                    <a:lstStyle/>
                    <a:p>
                      <a:r>
                        <a:rPr lang="ca-ES" sz="1600" b="1" kern="1200" dirty="0">
                          <a:solidFill>
                            <a:srgbClr val="AB003E"/>
                          </a:solidFill>
                          <a:effectLst/>
                          <a:latin typeface="+mn-lt"/>
                          <a:ea typeface="+mn-ea"/>
                          <a:cs typeface="+mn-cs"/>
                        </a:rPr>
                        <a:t>Actuacions</a:t>
                      </a:r>
                      <a:endParaRPr lang="ca-ES" sz="1600" kern="1200" dirty="0">
                        <a:solidFill>
                          <a:srgbClr val="AB003E"/>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lang="ca-ES" sz="1600" kern="1200" dirty="0">
                          <a:solidFill>
                            <a:schemeClr val="tx1"/>
                          </a:solidFill>
                          <a:effectLst/>
                          <a:latin typeface="+mn-lt"/>
                          <a:ea typeface="+mn-ea"/>
                          <a:cs typeface="+mn-cs"/>
                        </a:rPr>
                        <a:t>La captació principal de l’</a:t>
                      </a:r>
                      <a:r>
                        <a:rPr lang="ca-ES" sz="1600" b="1" kern="1200" dirty="0">
                          <a:solidFill>
                            <a:schemeClr val="tx1"/>
                          </a:solidFill>
                          <a:effectLst/>
                          <a:latin typeface="+mn-lt"/>
                          <a:ea typeface="+mn-ea"/>
                          <a:cs typeface="+mn-cs"/>
                        </a:rPr>
                        <a:t>embassament de Rialb</a:t>
                      </a:r>
                      <a:r>
                        <a:rPr lang="ca-ES" sz="1600" kern="1200" dirty="0">
                          <a:solidFill>
                            <a:schemeClr val="tx1"/>
                          </a:solidFill>
                          <a:effectLst/>
                          <a:latin typeface="+mn-lt"/>
                          <a:ea typeface="+mn-ea"/>
                          <a:cs typeface="+mn-cs"/>
                        </a:rPr>
                        <a:t>, un </a:t>
                      </a:r>
                      <a:r>
                        <a:rPr lang="ca-ES" sz="1600" b="1" kern="1200" dirty="0">
                          <a:solidFill>
                            <a:schemeClr val="tx1"/>
                          </a:solidFill>
                          <a:effectLst/>
                          <a:latin typeface="+mn-lt"/>
                          <a:ea typeface="+mn-ea"/>
                          <a:cs typeface="+mn-cs"/>
                        </a:rPr>
                        <a:t>canal princi­pal</a:t>
                      </a:r>
                      <a:r>
                        <a:rPr lang="ca-ES" sz="1600" kern="1200" dirty="0">
                          <a:solidFill>
                            <a:schemeClr val="tx1"/>
                          </a:solidFill>
                          <a:effectLst/>
                          <a:latin typeface="+mn-lt"/>
                          <a:ea typeface="+mn-ea"/>
                          <a:cs typeface="+mn-cs"/>
                        </a:rPr>
                        <a:t> per al transport de l’aigua que uneix l’embassament de Rialb i l’</a:t>
                      </a:r>
                      <a:r>
                        <a:rPr lang="ca-ES" sz="1600" b="1" kern="1200" dirty="0">
                          <a:solidFill>
                            <a:schemeClr val="tx1"/>
                          </a:solidFill>
                          <a:effectLst/>
                          <a:latin typeface="+mn-lt"/>
                          <a:ea typeface="+mn-ea"/>
                          <a:cs typeface="+mn-cs"/>
                        </a:rPr>
                        <a:t>embassament de l’Albagés</a:t>
                      </a:r>
                      <a:r>
                        <a:rPr lang="ca-ES" sz="1600" b="0" kern="1200" dirty="0">
                          <a:solidFill>
                            <a:schemeClr val="tx1"/>
                          </a:solidFill>
                          <a:effectLst/>
                          <a:latin typeface="+mn-lt"/>
                          <a:ea typeface="+mn-ea"/>
                          <a:cs typeface="+mn-cs"/>
                        </a:rPr>
                        <a:t>.</a:t>
                      </a:r>
                      <a:endParaRPr lang="ca-ES" sz="1600" b="0" dirty="0"/>
                    </a:p>
                    <a:p>
                      <a:pPr marL="285750" indent="-285750">
                        <a:buClr>
                          <a:srgbClr val="C00000"/>
                        </a:buClr>
                        <a:buFont typeface="Arial" panose="020B0604020202020204" pitchFamily="34" charset="0"/>
                        <a:buChar char="•"/>
                      </a:pPr>
                      <a:endParaRPr lang="ca-ES" sz="1600" b="0" dirty="0"/>
                    </a:p>
                  </a:txBody>
                  <a:tcPr/>
                </a:tc>
                <a:tc>
                  <a:txBody>
                    <a:bodyPr/>
                    <a:lstStyle/>
                    <a:p>
                      <a:pPr marL="285750" lvl="0" indent="-285750">
                        <a:buClr>
                          <a:srgbClr val="C00000"/>
                        </a:buClr>
                        <a:buFont typeface="Arial" panose="020B0604020202020204" pitchFamily="34" charset="0"/>
                        <a:buChar char="•"/>
                      </a:pPr>
                      <a:r>
                        <a:rPr lang="ca-ES" sz="1600" b="1" kern="1200" dirty="0">
                          <a:solidFill>
                            <a:schemeClr val="tx1"/>
                          </a:solidFill>
                          <a:effectLst/>
                          <a:latin typeface="+mn-lt"/>
                          <a:ea typeface="+mn-ea"/>
                          <a:cs typeface="+mn-cs"/>
                        </a:rPr>
                        <a:t>Obres de concentració parcel·lària</a:t>
                      </a:r>
                      <a:r>
                        <a:rPr lang="ca-ES" sz="1600" kern="1200" dirty="0">
                          <a:solidFill>
                            <a:schemeClr val="tx1"/>
                          </a:solidFill>
                          <a:effectLst/>
                          <a:latin typeface="+mn-lt"/>
                          <a:ea typeface="+mn-ea"/>
                          <a:cs typeface="+mn-cs"/>
                        </a:rPr>
                        <a:t> i per a la redac­ció dels projec­tes, execució, explotació i manteniment de la </a:t>
                      </a:r>
                      <a:r>
                        <a:rPr lang="ca-ES" sz="1600" b="1" kern="1200" dirty="0">
                          <a:solidFill>
                            <a:schemeClr val="tx1"/>
                          </a:solidFill>
                          <a:effectLst/>
                          <a:latin typeface="+mn-lt"/>
                          <a:ea typeface="+mn-ea"/>
                          <a:cs typeface="+mn-cs"/>
                        </a:rPr>
                        <a:t>xarxa de distribució</a:t>
                      </a:r>
                      <a:r>
                        <a:rPr lang="ca-ES" sz="1600" kern="1200" dirty="0">
                          <a:solidFill>
                            <a:schemeClr val="tx1"/>
                          </a:solidFill>
                          <a:effectLst/>
                          <a:latin typeface="+mn-lt"/>
                          <a:ea typeface="+mn-ea"/>
                          <a:cs typeface="+mn-cs"/>
                        </a:rPr>
                        <a:t> del Canal Segarra-Garrigues.</a:t>
                      </a:r>
                    </a:p>
                    <a:p>
                      <a:pPr marL="285750" indent="-285750">
                        <a:buClr>
                          <a:srgbClr val="C00000"/>
                        </a:buClr>
                        <a:buFont typeface="Arial" panose="020B0604020202020204" pitchFamily="34" charset="0"/>
                        <a:buChar char="•"/>
                      </a:pPr>
                      <a:r>
                        <a:rPr lang="ca-ES" sz="1600" b="1" kern="1200" dirty="0">
                          <a:solidFill>
                            <a:schemeClr val="tx1"/>
                          </a:solidFill>
                          <a:effectLst/>
                          <a:latin typeface="+mn-lt"/>
                          <a:ea typeface="+mn-ea"/>
                          <a:cs typeface="+mn-cs"/>
                        </a:rPr>
                        <a:t>Contractes d’assistència tècnica </a:t>
                      </a:r>
                      <a:r>
                        <a:rPr lang="ca-ES" sz="1600" kern="1200" dirty="0">
                          <a:solidFill>
                            <a:schemeClr val="tx1"/>
                          </a:solidFill>
                          <a:effectLst/>
                          <a:latin typeface="+mn-lt"/>
                          <a:ea typeface="+mn-ea"/>
                          <a:cs typeface="+mn-cs"/>
                        </a:rPr>
                        <a:t>als procediments de con­cen­tra­ció parcel·lària i a la redacció del projecte d’obra de concen­tració parcel·lària, de mesures correctores i compen­satòries d’impacte ambiental i d’acció cultural</a:t>
                      </a:r>
                      <a:endParaRPr lang="ca-ES" sz="1600" dirty="0"/>
                    </a:p>
                  </a:txBody>
                  <a:tcPr/>
                </a:tc>
                <a:extLst>
                  <a:ext uri="{0D108BD9-81ED-4DB2-BD59-A6C34878D82A}">
                    <a16:rowId xmlns:a16="http://schemas.microsoft.com/office/drawing/2014/main" val="780172486"/>
                  </a:ext>
                </a:extLst>
              </a:tr>
            </a:tbl>
          </a:graphicData>
        </a:graphic>
      </p:graphicFrame>
    </p:spTree>
    <p:extLst>
      <p:ext uri="{BB962C8B-B14F-4D97-AF65-F5344CB8AC3E}">
        <p14:creationId xmlns:p14="http://schemas.microsoft.com/office/powerpoint/2010/main" val="154469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FA6559DA-13B5-4959-AAA7-F30B3AEC6989}"/>
              </a:ext>
            </a:extLst>
          </p:cNvPr>
          <p:cNvSpPr>
            <a:spLocks noGrp="1"/>
          </p:cNvSpPr>
          <p:nvPr>
            <p:ph type="title"/>
          </p:nvPr>
        </p:nvSpPr>
        <p:spPr/>
        <p:txBody>
          <a:bodyPr>
            <a:noAutofit/>
          </a:bodyPr>
          <a:lstStyle/>
          <a:p>
            <a:r>
              <a:rPr lang="ca-ES" dirty="0">
                <a:latin typeface="+mn-lt"/>
              </a:rPr>
              <a:t>FINANÇAMENT DEL CANAL SEGARRA-GARRIGUES</a:t>
            </a:r>
            <a:endParaRPr lang="ca-ES" dirty="0"/>
          </a:p>
        </p:txBody>
      </p:sp>
      <p:sp>
        <p:nvSpPr>
          <p:cNvPr id="4" name="Contenidor de número de diapositiva 3">
            <a:extLst>
              <a:ext uri="{FF2B5EF4-FFF2-40B4-BE49-F238E27FC236}">
                <a16:creationId xmlns:a16="http://schemas.microsoft.com/office/drawing/2014/main" id="{4B6E4609-4671-F088-E493-3FA613E6E7DE}"/>
              </a:ext>
            </a:extLst>
          </p:cNvPr>
          <p:cNvSpPr>
            <a:spLocks noGrp="1"/>
          </p:cNvSpPr>
          <p:nvPr>
            <p:ph type="sldNum" sz="quarter" idx="12"/>
          </p:nvPr>
        </p:nvSpPr>
        <p:spPr/>
        <p:txBody>
          <a:bodyPr/>
          <a:lstStyle/>
          <a:p>
            <a:pPr>
              <a:defRPr/>
            </a:pPr>
            <a:fld id="{DBB8689D-99F4-4013-966A-585EAC837C0C}" type="slidenum">
              <a:rPr lang="ca-ES" smtClean="0"/>
              <a:pPr>
                <a:defRPr/>
              </a:pPr>
              <a:t>15</a:t>
            </a:fld>
            <a:endParaRPr lang="ca-ES"/>
          </a:p>
        </p:txBody>
      </p:sp>
      <p:sp>
        <p:nvSpPr>
          <p:cNvPr id="9" name="Rectangle 2">
            <a:extLst>
              <a:ext uri="{FF2B5EF4-FFF2-40B4-BE49-F238E27FC236}">
                <a16:creationId xmlns:a16="http://schemas.microsoft.com/office/drawing/2014/main" id="{18C57250-A5EE-BEBE-6ACC-DAF828292C3A}"/>
              </a:ext>
            </a:extLst>
          </p:cNvPr>
          <p:cNvSpPr>
            <a:spLocks noChangeArrowheads="1"/>
          </p:cNvSpPr>
          <p:nvPr/>
        </p:nvSpPr>
        <p:spPr bwMode="auto">
          <a:xfrm>
            <a:off x="838200" y="25368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ca-ES" altLang="ca-ES" sz="1800" b="0" i="0" u="none" strike="noStrike" cap="none" normalizeH="0" baseline="0">
              <a:ln>
                <a:noFill/>
              </a:ln>
              <a:solidFill>
                <a:schemeClr val="tx1"/>
              </a:solidFill>
              <a:effectLst/>
              <a:latin typeface="Arial" panose="020B0604020202020204" pitchFamily="34" charset="0"/>
            </a:endParaRPr>
          </a:p>
        </p:txBody>
      </p:sp>
      <p:graphicFrame>
        <p:nvGraphicFramePr>
          <p:cNvPr id="7" name="Taula 6">
            <a:extLst>
              <a:ext uri="{FF2B5EF4-FFF2-40B4-BE49-F238E27FC236}">
                <a16:creationId xmlns:a16="http://schemas.microsoft.com/office/drawing/2014/main" id="{35EC3F50-094A-2985-1CF5-5CC680ADEB2E}"/>
              </a:ext>
            </a:extLst>
          </p:cNvPr>
          <p:cNvGraphicFramePr>
            <a:graphicFrameLocks noGrp="1"/>
          </p:cNvGraphicFramePr>
          <p:nvPr>
            <p:extLst>
              <p:ext uri="{D42A27DB-BD31-4B8C-83A1-F6EECF244321}">
                <p14:modId xmlns:p14="http://schemas.microsoft.com/office/powerpoint/2010/main" val="4136441387"/>
              </p:ext>
            </p:extLst>
          </p:nvPr>
        </p:nvGraphicFramePr>
        <p:xfrm>
          <a:off x="415966" y="1506446"/>
          <a:ext cx="11446182" cy="4397571"/>
        </p:xfrm>
        <a:graphic>
          <a:graphicData uri="http://schemas.openxmlformats.org/drawingml/2006/table">
            <a:tbl>
              <a:tblPr firstRow="1" firstCol="1" bandRow="1"/>
              <a:tblGrid>
                <a:gridCol w="5721831">
                  <a:extLst>
                    <a:ext uri="{9D8B030D-6E8A-4147-A177-3AD203B41FA5}">
                      <a16:colId xmlns:a16="http://schemas.microsoft.com/office/drawing/2014/main" val="3874595844"/>
                    </a:ext>
                  </a:extLst>
                </a:gridCol>
                <a:gridCol w="5724351">
                  <a:extLst>
                    <a:ext uri="{9D8B030D-6E8A-4147-A177-3AD203B41FA5}">
                      <a16:colId xmlns:a16="http://schemas.microsoft.com/office/drawing/2014/main" val="2971857559"/>
                    </a:ext>
                  </a:extLst>
                </a:gridCol>
              </a:tblGrid>
              <a:tr h="190333">
                <a:tc>
                  <a:txBody>
                    <a:bodyPr/>
                    <a:lstStyle/>
                    <a:p>
                      <a:pPr algn="just">
                        <a:lnSpc>
                          <a:spcPct val="100000"/>
                        </a:lnSpc>
                        <a:spcBef>
                          <a:spcPts val="0"/>
                        </a:spcBef>
                        <a:spcAft>
                          <a:spcPts val="0"/>
                        </a:spcAft>
                      </a:pPr>
                      <a:r>
                        <a:rPr lang="ca-ES" sz="2000" b="1" dirty="0">
                          <a:solidFill>
                            <a:srgbClr val="AB003E"/>
                          </a:solidFill>
                          <a:effectLst/>
                          <a:latin typeface="Calibri (cos)"/>
                          <a:ea typeface="Calibri" panose="020F0502020204030204" pitchFamily="34" charset="0"/>
                          <a:cs typeface="Times New Roman" panose="02020603050405020304" pitchFamily="18" charset="0"/>
                        </a:rPr>
                        <a:t>Xarxa de regulació i transport</a:t>
                      </a:r>
                      <a:endParaRPr lang="ca-ES" sz="2000" b="1" dirty="0">
                        <a:solidFill>
                          <a:srgbClr val="AB003E"/>
                        </a:solidFill>
                        <a:effectLst/>
                        <a:latin typeface="Calibri (cos)"/>
                        <a:ea typeface="Times New Roman" panose="02020603050405020304" pitchFamily="18" charset="0"/>
                        <a:cs typeface="Times New Roman" panose="02020603050405020304" pitchFamily="18" charset="0"/>
                      </a:endParaRPr>
                    </a:p>
                  </a:txBody>
                  <a:tcPr marL="75565" marR="75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6390" indent="-228600" algn="just">
                        <a:lnSpc>
                          <a:spcPct val="100000"/>
                        </a:lnSpc>
                        <a:spcBef>
                          <a:spcPts val="0"/>
                        </a:spcBef>
                        <a:spcAft>
                          <a:spcPts val="0"/>
                        </a:spcAft>
                      </a:pPr>
                      <a:r>
                        <a:rPr lang="ca-ES" sz="2000" b="1" dirty="0">
                          <a:solidFill>
                            <a:srgbClr val="AB003E"/>
                          </a:solidFill>
                          <a:effectLst/>
                          <a:latin typeface="Calibri (cos)"/>
                          <a:ea typeface="Times New Roman" panose="02020603050405020304" pitchFamily="18" charset="0"/>
                          <a:cs typeface="Helvetica-LT-Light"/>
                        </a:rPr>
                        <a:t>Concentració parcel·lària i xarxa de distribució</a:t>
                      </a:r>
                    </a:p>
                  </a:txBody>
                  <a:tcPr marL="75565" marR="75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6334847"/>
                  </a:ext>
                </a:extLst>
              </a:tr>
              <a:tr h="4092771">
                <a:tc>
                  <a:txBody>
                    <a:bodyPr/>
                    <a:lstStyle/>
                    <a:p>
                      <a:pPr algn="just">
                        <a:lnSpc>
                          <a:spcPct val="100000"/>
                        </a:lnSpc>
                        <a:spcBef>
                          <a:spcPts val="0"/>
                        </a:spcBef>
                        <a:spcAft>
                          <a:spcPts val="0"/>
                        </a:spcAft>
                      </a:pPr>
                      <a:endParaRPr lang="ca-ES" sz="700" u="sng" dirty="0">
                        <a:effectLst/>
                        <a:latin typeface="Calibri (cos)"/>
                        <a:ea typeface="Calibri" panose="020F0502020204030204" pitchFamily="34" charset="0"/>
                        <a:cs typeface="Times New Roman" panose="02020603050405020304" pitchFamily="18" charset="0"/>
                      </a:endParaRPr>
                    </a:p>
                    <a:p>
                      <a:pPr algn="just">
                        <a:lnSpc>
                          <a:spcPct val="100000"/>
                        </a:lnSpc>
                        <a:spcBef>
                          <a:spcPts val="0"/>
                        </a:spcBef>
                        <a:spcAft>
                          <a:spcPts val="0"/>
                        </a:spcAft>
                      </a:pPr>
                      <a:r>
                        <a:rPr lang="ca-ES" sz="1400" b="1" u="sng" dirty="0">
                          <a:effectLst/>
                          <a:latin typeface="Calibri (cos)"/>
                          <a:ea typeface="Calibri" panose="020F0502020204030204" pitchFamily="34" charset="0"/>
                          <a:cs typeface="Times New Roman" panose="02020603050405020304" pitchFamily="18" charset="0"/>
                        </a:rPr>
                        <a:t>Construcció de la xarxa de regulació i transport</a:t>
                      </a:r>
                      <a:r>
                        <a:rPr lang="ca-ES" sz="1400" dirty="0">
                          <a:effectLst/>
                          <a:latin typeface="Calibri (cos)"/>
                          <a:ea typeface="Calibri" panose="020F0502020204030204" pitchFamily="34" charset="0"/>
                          <a:cs typeface="Times New Roman" panose="02020603050405020304" pitchFamily="18" charset="0"/>
                        </a:rPr>
                        <a:t>:</a:t>
                      </a:r>
                      <a:endParaRPr lang="ca-ES" sz="1400" dirty="0">
                        <a:effectLst/>
                        <a:latin typeface="Calibri (cos)"/>
                        <a:ea typeface="Times New Roman" panose="02020603050405020304" pitchFamily="18" charset="0"/>
                        <a:cs typeface="Times New Roman" panose="02020603050405020304" pitchFamily="18" charset="0"/>
                      </a:endParaRPr>
                    </a:p>
                    <a:p>
                      <a:pPr marL="176213" lvl="0" indent="-176213" algn="just">
                        <a:lnSpc>
                          <a:spcPct val="100000"/>
                        </a:lnSpc>
                        <a:spcBef>
                          <a:spcPts val="600"/>
                        </a:spcBef>
                        <a:spcAft>
                          <a:spcPts val="0"/>
                        </a:spcAft>
                        <a:buFont typeface="Arial" panose="020B0604020202020204" pitchFamily="34" charset="0"/>
                        <a:buChar char="•"/>
                      </a:pPr>
                      <a:r>
                        <a:rPr lang="ca-ES" sz="1400" b="1" dirty="0">
                          <a:effectLst/>
                          <a:latin typeface="Calibri (cos)"/>
                          <a:ea typeface="Times New Roman" panose="02020603050405020304" pitchFamily="18" charset="0"/>
                          <a:cs typeface="Helvetica-LT-Light"/>
                        </a:rPr>
                        <a:t>Generalitat de Catalunya</a:t>
                      </a:r>
                      <a:r>
                        <a:rPr lang="ca-ES" sz="1400" dirty="0">
                          <a:effectLst/>
                          <a:latin typeface="Calibri (cos)"/>
                          <a:ea typeface="Times New Roman" panose="02020603050405020304" pitchFamily="18" charset="0"/>
                          <a:cs typeface="Helvetica-LT-Light"/>
                        </a:rPr>
                        <a:t>: </a:t>
                      </a:r>
                    </a:p>
                    <a:p>
                      <a:pPr marL="442913" lvl="1" indent="-266700" algn="just">
                        <a:lnSpc>
                          <a:spcPct val="100000"/>
                        </a:lnSpc>
                        <a:spcBef>
                          <a:spcPts val="0"/>
                        </a:spcBef>
                        <a:spcAft>
                          <a:spcPts val="0"/>
                        </a:spcAft>
                        <a:buFont typeface="Helvetica LT Light" panose="02000403040000020004" pitchFamily="2" charset="0"/>
                        <a:buChar char="-"/>
                      </a:pPr>
                      <a:r>
                        <a:rPr lang="ca-ES" sz="1400" dirty="0">
                          <a:effectLst/>
                          <a:latin typeface="Calibri (cos)"/>
                          <a:ea typeface="Times New Roman" panose="02020603050405020304" pitchFamily="18" charset="0"/>
                          <a:cs typeface="Times New Roman" panose="02020603050405020304" pitchFamily="18" charset="0"/>
                        </a:rPr>
                        <a:t>El 50% del cost estimat de la realització de la infraestructura, a través del component fix de la tarifa establerta en el conveni. Aquest import, el pagament del qual corresponia a la Comunitat de Regants, va ser assumit per la Generalitat de Catalunya mitjançant el Conveni </a:t>
                      </a:r>
                      <a:r>
                        <a:rPr lang="ca-ES" sz="1400" dirty="0" err="1">
                          <a:effectLst/>
                          <a:latin typeface="Calibri (cos)"/>
                          <a:ea typeface="Times New Roman" panose="02020603050405020304" pitchFamily="18" charset="0"/>
                          <a:cs typeface="Times New Roman" panose="02020603050405020304" pitchFamily="18" charset="0"/>
                        </a:rPr>
                        <a:t>CASEGA</a:t>
                      </a:r>
                      <a:r>
                        <a:rPr lang="ca-ES" sz="1400" dirty="0">
                          <a:effectLst/>
                          <a:latin typeface="Calibri (cos)"/>
                          <a:ea typeface="Times New Roman" panose="02020603050405020304" pitchFamily="18" charset="0"/>
                          <a:cs typeface="Times New Roman" panose="02020603050405020304" pitchFamily="18" charset="0"/>
                        </a:rPr>
                        <a:t>–</a:t>
                      </a:r>
                      <a:r>
                        <a:rPr lang="ca-ES" sz="1400" dirty="0" err="1">
                          <a:effectLst/>
                          <a:latin typeface="Calibri (cos)"/>
                          <a:ea typeface="Times New Roman" panose="02020603050405020304" pitchFamily="18" charset="0"/>
                          <a:cs typeface="Times New Roman" panose="02020603050405020304" pitchFamily="18" charset="0"/>
                        </a:rPr>
                        <a:t>DACAAR</a:t>
                      </a:r>
                      <a:r>
                        <a:rPr lang="ca-ES" sz="1400" dirty="0">
                          <a:effectLst/>
                          <a:latin typeface="Calibri (cos)"/>
                          <a:ea typeface="Times New Roman" panose="02020603050405020304" pitchFamily="18" charset="0"/>
                          <a:cs typeface="Times New Roman" panose="02020603050405020304" pitchFamily="18" charset="0"/>
                        </a:rPr>
                        <a:t>, de l’11 d’octubre del 2006, sense per­judici de la possibilitat del seu rescabalament.</a:t>
                      </a:r>
                    </a:p>
                    <a:p>
                      <a:pPr marL="442913" lvl="1" indent="-266700" algn="just">
                        <a:lnSpc>
                          <a:spcPct val="100000"/>
                        </a:lnSpc>
                        <a:spcBef>
                          <a:spcPts val="0"/>
                        </a:spcBef>
                        <a:spcAft>
                          <a:spcPts val="0"/>
                        </a:spcAft>
                        <a:buFont typeface="Helvetica LT Light" panose="02000403040000020004" pitchFamily="2" charset="0"/>
                        <a:buChar char="-"/>
                      </a:pPr>
                      <a:r>
                        <a:rPr lang="ca-ES" sz="1400" kern="1200" dirty="0">
                          <a:solidFill>
                            <a:schemeClr val="tx1"/>
                          </a:solidFill>
                          <a:effectLst/>
                          <a:latin typeface="Calibri (cos)"/>
                          <a:ea typeface="Times New Roman" panose="02020603050405020304" pitchFamily="18" charset="0"/>
                          <a:cs typeface="Times New Roman" panose="02020603050405020304" pitchFamily="18" charset="0"/>
                        </a:rPr>
                        <a:t>Rescabalament</a:t>
                      </a:r>
                      <a:r>
                        <a:rPr lang="ca-ES" sz="1400" dirty="0">
                          <a:effectLst/>
                          <a:latin typeface="Calibri (cos)"/>
                          <a:ea typeface="Times New Roman" panose="02020603050405020304" pitchFamily="18" charset="0"/>
                          <a:cs typeface="Times New Roman" panose="02020603050405020304" pitchFamily="18" charset="0"/>
                        </a:rPr>
                        <a:t>: La Generalitat de Catalunya es rescabalarà de la seva aportació per al finan­çament del 50% del cost d’execució per mitjà dels abonaments que realitzaran els usuaris de l’aigua a través del preu de l’aigua.</a:t>
                      </a:r>
                    </a:p>
                    <a:p>
                      <a:pPr marL="176213" lvl="0" indent="-176213" algn="just">
                        <a:lnSpc>
                          <a:spcPct val="100000"/>
                        </a:lnSpc>
                        <a:spcBef>
                          <a:spcPts val="600"/>
                        </a:spcBef>
                        <a:spcAft>
                          <a:spcPts val="0"/>
                        </a:spcAft>
                        <a:buFont typeface="Arial" panose="020B0604020202020204" pitchFamily="34" charset="0"/>
                        <a:buChar char="•"/>
                      </a:pPr>
                      <a:r>
                        <a:rPr lang="ca-ES" sz="1400" b="1" kern="1200" dirty="0" err="1">
                          <a:solidFill>
                            <a:schemeClr val="tx1"/>
                          </a:solidFill>
                          <a:effectLst/>
                          <a:latin typeface="Calibri (cos)"/>
                          <a:ea typeface="Times New Roman" panose="02020603050405020304" pitchFamily="18" charset="0"/>
                          <a:cs typeface="Helvetica-LT-Light"/>
                        </a:rPr>
                        <a:t>CASEGA</a:t>
                      </a:r>
                      <a:r>
                        <a:rPr lang="ca-ES" sz="1400" kern="1200" dirty="0">
                          <a:solidFill>
                            <a:schemeClr val="tx1"/>
                          </a:solidFill>
                          <a:effectLst/>
                          <a:latin typeface="Calibri (cos)"/>
                          <a:ea typeface="Times New Roman" panose="02020603050405020304" pitchFamily="18" charset="0"/>
                          <a:cs typeface="Helvetica-LT-Light"/>
                        </a:rPr>
                        <a:t>:</a:t>
                      </a:r>
                      <a:r>
                        <a:rPr lang="ca-ES" sz="1400" dirty="0">
                          <a:effectLst/>
                          <a:latin typeface="Calibri (cos)"/>
                          <a:ea typeface="Times New Roman" panose="02020603050405020304" pitchFamily="18" charset="0"/>
                          <a:cs typeface="Helvetica-LT-Light"/>
                        </a:rPr>
                        <a:t> </a:t>
                      </a:r>
                    </a:p>
                    <a:p>
                      <a:pPr marL="442913" lvl="1" indent="-266700" algn="just">
                        <a:lnSpc>
                          <a:spcPct val="100000"/>
                        </a:lnSpc>
                        <a:spcBef>
                          <a:spcPts val="0"/>
                        </a:spcBef>
                        <a:spcAft>
                          <a:spcPts val="0"/>
                        </a:spcAft>
                        <a:buFont typeface="Helvetica LT Light" panose="02000403040000020004" pitchFamily="2" charset="0"/>
                        <a:buChar char="-"/>
                      </a:pPr>
                      <a:r>
                        <a:rPr lang="ca-ES" sz="1400" dirty="0">
                          <a:effectLst/>
                          <a:latin typeface="Calibri (cos)"/>
                          <a:ea typeface="Times New Roman" panose="02020603050405020304" pitchFamily="18" charset="0"/>
                          <a:cs typeface="Times New Roman" panose="02020603050405020304" pitchFamily="18" charset="0"/>
                        </a:rPr>
                        <a:t>El 50% del cost estimat de la realització de la infraes­truc­tura, i els </a:t>
                      </a:r>
                      <a:r>
                        <a:rPr lang="ca-ES" sz="1400" dirty="0" err="1">
                          <a:effectLst/>
                          <a:latin typeface="Calibri (cos)"/>
                          <a:ea typeface="Times New Roman" panose="02020603050405020304" pitchFamily="18" charset="0"/>
                          <a:cs typeface="Times New Roman" panose="02020603050405020304" pitchFamily="18" charset="0"/>
                        </a:rPr>
                        <a:t>sobrecostos</a:t>
                      </a:r>
                      <a:r>
                        <a:rPr lang="ca-ES" sz="1400" dirty="0">
                          <a:effectLst/>
                          <a:latin typeface="Calibri (cos)"/>
                          <a:ea typeface="Times New Roman" panose="02020603050405020304" pitchFamily="18" charset="0"/>
                          <a:cs typeface="Times New Roman" panose="02020603050405020304" pitchFamily="18" charset="0"/>
                        </a:rPr>
                        <a:t> que puguin produir-se en el desenvolupament del Conveni.</a:t>
                      </a:r>
                    </a:p>
                  </a:txBody>
                  <a:tcPr marL="75565" marR="75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00000"/>
                        </a:lnSpc>
                        <a:spcBef>
                          <a:spcPts val="0"/>
                        </a:spcBef>
                        <a:spcAft>
                          <a:spcPts val="0"/>
                        </a:spcAft>
                      </a:pPr>
                      <a:endParaRPr lang="ca-ES" sz="700" u="sng" dirty="0">
                        <a:effectLst/>
                        <a:latin typeface="Calibri (cos)"/>
                        <a:ea typeface="Times New Roman" panose="02020603050405020304" pitchFamily="18" charset="0"/>
                        <a:cs typeface="Helvetica-LT-Light"/>
                      </a:endParaRPr>
                    </a:p>
                    <a:p>
                      <a:pPr marL="0" indent="0" algn="just">
                        <a:lnSpc>
                          <a:spcPct val="100000"/>
                        </a:lnSpc>
                        <a:spcBef>
                          <a:spcPts val="0"/>
                        </a:spcBef>
                        <a:spcAft>
                          <a:spcPts val="0"/>
                        </a:spcAft>
                      </a:pPr>
                      <a:r>
                        <a:rPr lang="ca-ES" sz="1400" b="1" u="sng" dirty="0">
                          <a:effectLst/>
                          <a:latin typeface="Calibri (cos)"/>
                          <a:ea typeface="Times New Roman" panose="02020603050405020304" pitchFamily="18" charset="0"/>
                          <a:cs typeface="Helvetica-LT-Light"/>
                        </a:rPr>
                        <a:t>Obres de concentració parcel·lària</a:t>
                      </a:r>
                      <a:r>
                        <a:rPr lang="ca-ES" sz="1400" b="1" dirty="0">
                          <a:effectLst/>
                          <a:latin typeface="Calibri (cos)"/>
                          <a:ea typeface="Times New Roman" panose="02020603050405020304" pitchFamily="18" charset="0"/>
                          <a:cs typeface="Helvetica-LT-Light"/>
                        </a:rPr>
                        <a:t>:</a:t>
                      </a:r>
                    </a:p>
                    <a:p>
                      <a:pPr marL="176213" lvl="0" indent="-176213" algn="just">
                        <a:lnSpc>
                          <a:spcPct val="100000"/>
                        </a:lnSpc>
                        <a:spcBef>
                          <a:spcPts val="0"/>
                        </a:spcBef>
                        <a:spcAft>
                          <a:spcPts val="0"/>
                        </a:spcAft>
                        <a:buFont typeface="Arial" panose="020B0604020202020204" pitchFamily="34" charset="0"/>
                        <a:buChar char="•"/>
                      </a:pPr>
                      <a:r>
                        <a:rPr lang="ca-ES" sz="1400" b="1" dirty="0">
                          <a:effectLst/>
                          <a:latin typeface="Calibri (cos)"/>
                          <a:ea typeface="Times New Roman" panose="02020603050405020304" pitchFamily="18" charset="0"/>
                          <a:cs typeface="Helvetica-LT-Light"/>
                        </a:rPr>
                        <a:t>Generalitat de Catalunya</a:t>
                      </a:r>
                    </a:p>
                    <a:p>
                      <a:pPr marL="0" indent="0" algn="just">
                        <a:lnSpc>
                          <a:spcPct val="100000"/>
                        </a:lnSpc>
                        <a:spcBef>
                          <a:spcPts val="600"/>
                        </a:spcBef>
                        <a:spcAft>
                          <a:spcPts val="0"/>
                        </a:spcAft>
                      </a:pPr>
                      <a:r>
                        <a:rPr lang="ca-ES" sz="1400" b="1" u="sng" kern="1200" dirty="0">
                          <a:solidFill>
                            <a:schemeClr val="tx1"/>
                          </a:solidFill>
                          <a:effectLst/>
                          <a:latin typeface="Calibri (cos)"/>
                          <a:ea typeface="Times New Roman" panose="02020603050405020304" pitchFamily="18" charset="0"/>
                          <a:cs typeface="Helvetica-LT-Light"/>
                        </a:rPr>
                        <a:t>Obres</a:t>
                      </a:r>
                      <a:r>
                        <a:rPr lang="ca-ES" sz="1400" b="1" u="sng" dirty="0">
                          <a:effectLst/>
                          <a:latin typeface="Calibri (cos)"/>
                          <a:ea typeface="Times New Roman" panose="02020603050405020304" pitchFamily="18" charset="0"/>
                          <a:cs typeface="Helvetica-LT-Light"/>
                        </a:rPr>
                        <a:t> de la xarxa de distribució</a:t>
                      </a:r>
                      <a:r>
                        <a:rPr lang="ca-ES" sz="1400" b="1" dirty="0">
                          <a:effectLst/>
                          <a:latin typeface="Calibri (cos)"/>
                          <a:ea typeface="Times New Roman" panose="02020603050405020304" pitchFamily="18" charset="0"/>
                          <a:cs typeface="Helvetica-LT-Light"/>
                        </a:rPr>
                        <a:t>:</a:t>
                      </a:r>
                    </a:p>
                    <a:p>
                      <a:pPr marL="176213" lvl="0" indent="-176213" algn="just">
                        <a:lnSpc>
                          <a:spcPct val="100000"/>
                        </a:lnSpc>
                        <a:spcBef>
                          <a:spcPts val="0"/>
                        </a:spcBef>
                        <a:spcAft>
                          <a:spcPts val="0"/>
                        </a:spcAft>
                        <a:buFont typeface="Arial" panose="020B0604020202020204" pitchFamily="34" charset="0"/>
                        <a:buChar char="•"/>
                      </a:pPr>
                      <a:r>
                        <a:rPr lang="ca-ES" sz="1400" b="1" dirty="0">
                          <a:effectLst/>
                          <a:latin typeface="Calibri (cos)"/>
                          <a:ea typeface="Times New Roman" panose="02020603050405020304" pitchFamily="18" charset="0"/>
                          <a:cs typeface="Helvetica-LT-Light"/>
                        </a:rPr>
                        <a:t>Usuaris de l’aigua</a:t>
                      </a:r>
                      <a:r>
                        <a:rPr lang="ca-ES" sz="1400" dirty="0">
                          <a:effectLst/>
                          <a:latin typeface="Calibri (cos)"/>
                          <a:ea typeface="Times New Roman" panose="02020603050405020304" pitchFamily="18" charset="0"/>
                          <a:cs typeface="Helvetica-LT-Light"/>
                        </a:rPr>
                        <a:t>: a través de la tarifa de servei, que és del 30% en el reg de transformació i del 15% en el reg de suport.</a:t>
                      </a:r>
                    </a:p>
                    <a:p>
                      <a:pPr marL="176213" lvl="0" indent="-176213" algn="just">
                        <a:lnSpc>
                          <a:spcPct val="100000"/>
                        </a:lnSpc>
                        <a:spcBef>
                          <a:spcPts val="0"/>
                        </a:spcBef>
                        <a:spcAft>
                          <a:spcPts val="0"/>
                        </a:spcAft>
                        <a:buFont typeface="Arial" panose="020B0604020202020204" pitchFamily="34" charset="0"/>
                        <a:buChar char="•"/>
                      </a:pPr>
                      <a:r>
                        <a:rPr lang="ca-ES" sz="1400" b="1" dirty="0">
                          <a:effectLst/>
                          <a:latin typeface="Calibri (cos)"/>
                          <a:ea typeface="Times New Roman" panose="02020603050405020304" pitchFamily="18" charset="0"/>
                          <a:cs typeface="Helvetica-LT-Light"/>
                        </a:rPr>
                        <a:t>Infraestructures.cat</a:t>
                      </a:r>
                      <a:r>
                        <a:rPr lang="ca-ES" sz="1400" dirty="0">
                          <a:effectLst/>
                          <a:latin typeface="Calibri (cos)"/>
                          <a:ea typeface="Times New Roman" panose="02020603050405020304" pitchFamily="18" charset="0"/>
                          <a:cs typeface="Helvetica-LT-Light"/>
                        </a:rPr>
                        <a:t>: l’abonament del percen­tatge restant.</a:t>
                      </a:r>
                    </a:p>
                    <a:p>
                      <a:pPr marL="0" indent="0" algn="just">
                        <a:lnSpc>
                          <a:spcPct val="100000"/>
                        </a:lnSpc>
                        <a:spcBef>
                          <a:spcPts val="600"/>
                        </a:spcBef>
                        <a:spcAft>
                          <a:spcPts val="0"/>
                        </a:spcAft>
                      </a:pPr>
                      <a:r>
                        <a:rPr lang="ca-ES" sz="1400" b="1" u="sng" kern="1200" dirty="0">
                          <a:solidFill>
                            <a:schemeClr val="tx1"/>
                          </a:solidFill>
                          <a:effectLst/>
                          <a:latin typeface="Calibri (cos)"/>
                          <a:ea typeface="Times New Roman" panose="02020603050405020304" pitchFamily="18" charset="0"/>
                          <a:cs typeface="Helvetica-LT-Light"/>
                        </a:rPr>
                        <a:t>Gestió</a:t>
                      </a:r>
                      <a:r>
                        <a:rPr lang="ca-ES" sz="1400" b="1" u="sng" dirty="0">
                          <a:effectLst/>
                          <a:latin typeface="Calibri (cos)"/>
                          <a:ea typeface="Times New Roman" panose="02020603050405020304" pitchFamily="18" charset="0"/>
                          <a:cs typeface="Helvetica-LT-Light"/>
                        </a:rPr>
                        <a:t>, explotació i manteniment de la xarxa de distribució</a:t>
                      </a:r>
                      <a:r>
                        <a:rPr lang="ca-ES" sz="1400" b="1" dirty="0">
                          <a:effectLst/>
                          <a:latin typeface="Calibri (cos)"/>
                          <a:ea typeface="Times New Roman" panose="02020603050405020304" pitchFamily="18" charset="0"/>
                          <a:cs typeface="Helvetica-LT-Light"/>
                        </a:rPr>
                        <a:t>: </a:t>
                      </a:r>
                    </a:p>
                    <a:p>
                      <a:pPr marL="176213" lvl="0" indent="-176213" algn="just">
                        <a:lnSpc>
                          <a:spcPct val="100000"/>
                        </a:lnSpc>
                        <a:spcBef>
                          <a:spcPts val="0"/>
                        </a:spcBef>
                        <a:spcAft>
                          <a:spcPts val="0"/>
                        </a:spcAft>
                        <a:buFont typeface="Arial" panose="020B0604020202020204" pitchFamily="34" charset="0"/>
                        <a:buChar char="•"/>
                      </a:pPr>
                      <a:r>
                        <a:rPr lang="ca-ES" sz="1400" b="1" dirty="0">
                          <a:effectLst/>
                          <a:latin typeface="Calibri (cos)"/>
                          <a:ea typeface="Times New Roman" panose="02020603050405020304" pitchFamily="18" charset="0"/>
                          <a:cs typeface="Helvetica-LT-Light"/>
                        </a:rPr>
                        <a:t>Usuaris de l’aigua</a:t>
                      </a:r>
                      <a:r>
                        <a:rPr lang="ca-ES" sz="1400" dirty="0">
                          <a:effectLst/>
                          <a:latin typeface="Calibri (cos)"/>
                          <a:ea typeface="Times New Roman" panose="02020603050405020304" pitchFamily="18" charset="0"/>
                          <a:cs typeface="Helvetica-LT-Light"/>
                        </a:rPr>
                        <a:t>: a través de la tarifa de consum i explota­ció-variable</a:t>
                      </a:r>
                    </a:p>
                    <a:p>
                      <a:pPr marL="176213" lvl="0" indent="-176213" algn="just">
                        <a:lnSpc>
                          <a:spcPct val="100000"/>
                        </a:lnSpc>
                        <a:spcBef>
                          <a:spcPts val="0"/>
                        </a:spcBef>
                        <a:spcAft>
                          <a:spcPts val="0"/>
                        </a:spcAft>
                        <a:buFont typeface="Arial" panose="020B0604020202020204" pitchFamily="34" charset="0"/>
                        <a:buChar char="•"/>
                      </a:pPr>
                      <a:r>
                        <a:rPr lang="ca-ES" sz="1400" b="1" dirty="0">
                          <a:effectLst/>
                          <a:latin typeface="Calibri (cos)"/>
                          <a:ea typeface="Times New Roman" panose="02020603050405020304" pitchFamily="18" charset="0"/>
                          <a:cs typeface="Helvetica-LT-Light"/>
                        </a:rPr>
                        <a:t>Comunitat de Regants</a:t>
                      </a:r>
                      <a:r>
                        <a:rPr lang="ca-ES" sz="1400" dirty="0">
                          <a:effectLst/>
                          <a:latin typeface="Calibri (cos)"/>
                          <a:ea typeface="Times New Roman" panose="02020603050405020304" pitchFamily="18" charset="0"/>
                          <a:cs typeface="Helvetica-LT-Light"/>
                        </a:rPr>
                        <a:t>: a través de la tarifa de consum i explotació-fixa</a:t>
                      </a:r>
                    </a:p>
                    <a:p>
                      <a:pPr marL="0" indent="0" algn="just">
                        <a:lnSpc>
                          <a:spcPct val="100000"/>
                        </a:lnSpc>
                        <a:spcBef>
                          <a:spcPts val="600"/>
                        </a:spcBef>
                        <a:spcAft>
                          <a:spcPts val="0"/>
                        </a:spcAft>
                      </a:pPr>
                      <a:r>
                        <a:rPr lang="ca-ES" sz="1400" b="1" u="sng" dirty="0">
                          <a:effectLst/>
                          <a:latin typeface="Calibri (cos)"/>
                          <a:ea typeface="Times New Roman" panose="02020603050405020304" pitchFamily="18" charset="0"/>
                          <a:cs typeface="Helvetica-LT-Light"/>
                        </a:rPr>
                        <a:t>Procediments i redacció de projectes d’obra de concentració parcel·lària</a:t>
                      </a:r>
                      <a:r>
                        <a:rPr lang="ca-ES" sz="1400" b="1" dirty="0">
                          <a:effectLst/>
                          <a:latin typeface="Calibri (cos)"/>
                          <a:ea typeface="Times New Roman" panose="02020603050405020304" pitchFamily="18" charset="0"/>
                          <a:cs typeface="Helvetica-LT-Light"/>
                        </a:rPr>
                        <a:t>:</a:t>
                      </a:r>
                    </a:p>
                    <a:p>
                      <a:pPr marL="176213" lvl="0" indent="-176213" algn="just">
                        <a:lnSpc>
                          <a:spcPct val="100000"/>
                        </a:lnSpc>
                        <a:spcBef>
                          <a:spcPts val="0"/>
                        </a:spcBef>
                        <a:spcAft>
                          <a:spcPts val="0"/>
                        </a:spcAft>
                        <a:buFont typeface="Arial" panose="020B0604020202020204" pitchFamily="34" charset="0"/>
                        <a:buChar char="•"/>
                      </a:pPr>
                      <a:r>
                        <a:rPr lang="ca-ES" sz="1400" b="1" dirty="0">
                          <a:effectLst/>
                          <a:latin typeface="Calibri (cos)"/>
                          <a:ea typeface="Times New Roman" panose="02020603050405020304" pitchFamily="18" charset="0"/>
                          <a:cs typeface="Helvetica-LT-Light"/>
                        </a:rPr>
                        <a:t>Infraestructures.cat</a:t>
                      </a:r>
                    </a:p>
                    <a:p>
                      <a:pPr marL="0" indent="0" algn="just">
                        <a:lnSpc>
                          <a:spcPct val="100000"/>
                        </a:lnSpc>
                        <a:spcBef>
                          <a:spcPts val="600"/>
                        </a:spcBef>
                        <a:spcAft>
                          <a:spcPts val="0"/>
                        </a:spcAft>
                      </a:pPr>
                      <a:r>
                        <a:rPr lang="ca-ES" sz="1400" b="1" u="sng" dirty="0">
                          <a:effectLst/>
                          <a:latin typeface="Calibri (cos)"/>
                          <a:ea typeface="Times New Roman" panose="02020603050405020304" pitchFamily="18" charset="0"/>
                          <a:cs typeface="Helvetica-LT-Light"/>
                        </a:rPr>
                        <a:t>Mesures correctores i compensatòries i acció cultural</a:t>
                      </a:r>
                      <a:r>
                        <a:rPr lang="ca-ES" sz="1400" b="1" dirty="0">
                          <a:effectLst/>
                          <a:latin typeface="Calibri (cos)"/>
                          <a:ea typeface="Times New Roman" panose="02020603050405020304" pitchFamily="18" charset="0"/>
                          <a:cs typeface="Helvetica-LT-Light"/>
                        </a:rPr>
                        <a:t>:</a:t>
                      </a:r>
                    </a:p>
                    <a:p>
                      <a:pPr marL="176213" lvl="0" indent="-176213" algn="just">
                        <a:lnSpc>
                          <a:spcPct val="100000"/>
                        </a:lnSpc>
                        <a:spcBef>
                          <a:spcPts val="0"/>
                        </a:spcBef>
                        <a:spcAft>
                          <a:spcPts val="0"/>
                        </a:spcAft>
                        <a:buFont typeface="Arial" panose="020B0604020202020204" pitchFamily="34" charset="0"/>
                        <a:buChar char="•"/>
                      </a:pPr>
                      <a:r>
                        <a:rPr lang="ca-ES" sz="1400" b="1" dirty="0">
                          <a:effectLst/>
                          <a:latin typeface="Calibri (cos)"/>
                          <a:ea typeface="Times New Roman" panose="02020603050405020304" pitchFamily="18" charset="0"/>
                          <a:cs typeface="Helvetica-LT-Light"/>
                        </a:rPr>
                        <a:t>Generalitat de Catalunya</a:t>
                      </a:r>
                    </a:p>
                  </a:txBody>
                  <a:tcPr marL="75565" marR="75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555466"/>
                  </a:ext>
                </a:extLst>
              </a:tr>
            </a:tbl>
          </a:graphicData>
        </a:graphic>
      </p:graphicFrame>
    </p:spTree>
    <p:extLst>
      <p:ext uri="{BB962C8B-B14F-4D97-AF65-F5344CB8AC3E}">
        <p14:creationId xmlns:p14="http://schemas.microsoft.com/office/powerpoint/2010/main" val="3719071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FA6559DA-13B5-4959-AAA7-F30B3AEC6989}"/>
              </a:ext>
            </a:extLst>
          </p:cNvPr>
          <p:cNvSpPr>
            <a:spLocks noGrp="1"/>
          </p:cNvSpPr>
          <p:nvPr>
            <p:ph type="title"/>
          </p:nvPr>
        </p:nvSpPr>
        <p:spPr/>
        <p:txBody>
          <a:bodyPr>
            <a:noAutofit/>
          </a:bodyPr>
          <a:lstStyle/>
          <a:p>
            <a:pPr marL="0" indent="0" algn="just">
              <a:lnSpc>
                <a:spcPct val="110000"/>
              </a:lnSpc>
              <a:buSzPts val="1200"/>
              <a:buNone/>
            </a:pPr>
            <a:r>
              <a:rPr lang="ca-ES" sz="2400" b="1" dirty="0">
                <a:solidFill>
                  <a:srgbClr val="AB003E"/>
                </a:solidFill>
                <a:latin typeface="Calibri (cos)"/>
              </a:rPr>
              <a:t>POLÍTIQUES EUROPEES DE PROTECCIÓ DE LA BIODIVERSITAT I EL PATRIMONI NATURAL</a:t>
            </a:r>
          </a:p>
        </p:txBody>
      </p:sp>
      <p:sp>
        <p:nvSpPr>
          <p:cNvPr id="3" name="Contenidor de contingut 2">
            <a:extLst>
              <a:ext uri="{FF2B5EF4-FFF2-40B4-BE49-F238E27FC236}">
                <a16:creationId xmlns:a16="http://schemas.microsoft.com/office/drawing/2014/main" id="{3A5A878E-F5D4-4C9B-A305-1C909D36138B}"/>
              </a:ext>
            </a:extLst>
          </p:cNvPr>
          <p:cNvSpPr>
            <a:spLocks noGrp="1"/>
          </p:cNvSpPr>
          <p:nvPr>
            <p:ph idx="1"/>
          </p:nvPr>
        </p:nvSpPr>
        <p:spPr>
          <a:xfrm>
            <a:off x="336550" y="1415860"/>
            <a:ext cx="11518899" cy="4832541"/>
          </a:xfrm>
        </p:spPr>
        <p:txBody>
          <a:bodyPr>
            <a:noAutofit/>
          </a:bodyPr>
          <a:lstStyle/>
          <a:p>
            <a:pPr algn="just">
              <a:buSzPts val="1200"/>
            </a:pPr>
            <a:r>
              <a:rPr lang="ca-ES" sz="2200" dirty="0">
                <a:latin typeface="Calibri (cos)"/>
              </a:rPr>
              <a:t>Els condicionants mediambientals derivats de l’execució de les sentències del Tribunal de Justícia de la Unió Europea, del 28 de juny i 18 de desembre del 2007, dictades en relació amb el compliment de les directives de la Unió Europea 92/43/CEE del Consell, del 21 de maig de 1992, relativa a la conservació dels hàbitats naturals i de la fauna i flora silvestres (directiva Hàbitats), i 79/409/CEE del Consell, del 2 d’abril de 1979, relativa a la conservació de les aus silvestres (directiva Aus), han comportat </a:t>
            </a:r>
            <a:r>
              <a:rPr lang="ca-ES" sz="2200" b="1" dirty="0">
                <a:latin typeface="Calibri (cos)"/>
              </a:rPr>
              <a:t>canvis significatius </a:t>
            </a:r>
            <a:r>
              <a:rPr lang="ca-ES" sz="2200" dirty="0">
                <a:latin typeface="Calibri (cos)"/>
              </a:rPr>
              <a:t>en el Canal Segarra-Garrigues, </a:t>
            </a:r>
            <a:r>
              <a:rPr lang="ca-ES" sz="2200" b="1" dirty="0">
                <a:latin typeface="Calibri (cos)"/>
              </a:rPr>
              <a:t>en les superfícies d’exclusió de reg i en les dotacions d’aigua</a:t>
            </a:r>
            <a:r>
              <a:rPr lang="ca-ES" sz="2200" dirty="0">
                <a:latin typeface="Calibri (cos)"/>
              </a:rPr>
              <a:t>, </a:t>
            </a:r>
            <a:r>
              <a:rPr lang="ca-ES" sz="2200" b="1" dirty="0">
                <a:latin typeface="Calibri (cos)"/>
              </a:rPr>
              <a:t>reduint la superfície del reg de transformació i augmentant la destinada a reg de suport</a:t>
            </a:r>
            <a:r>
              <a:rPr lang="ca-ES" sz="2200" dirty="0">
                <a:latin typeface="Calibri (cos)"/>
              </a:rPr>
              <a:t>. </a:t>
            </a:r>
          </a:p>
          <a:p>
            <a:pPr algn="just">
              <a:buSzPts val="1200"/>
            </a:pPr>
            <a:r>
              <a:rPr lang="ca-ES" sz="2200" dirty="0">
                <a:latin typeface="Calibri (cos)"/>
              </a:rPr>
              <a:t>Consegüentment, el Canal s’ha </a:t>
            </a:r>
            <a:r>
              <a:rPr lang="ca-ES" sz="2200" b="1" dirty="0">
                <a:latin typeface="Calibri (cos)"/>
              </a:rPr>
              <a:t>hagut de modificar</a:t>
            </a:r>
            <a:r>
              <a:rPr lang="ca-ES" sz="2200" dirty="0">
                <a:latin typeface="Calibri (cos)"/>
              </a:rPr>
              <a:t>, per fer </a:t>
            </a:r>
            <a:r>
              <a:rPr lang="ca-ES" sz="2200" b="1" dirty="0">
                <a:latin typeface="Calibri (cos)"/>
              </a:rPr>
              <a:t>compatible</a:t>
            </a:r>
            <a:r>
              <a:rPr lang="ca-ES" sz="2200" dirty="0">
                <a:latin typeface="Calibri (cos)"/>
              </a:rPr>
              <a:t> el desenvolupament del reg i la con­ser­vació de fauna i hàbitats, amb mesures com la disminució de la dotació i l’exclusió del reg en una part de l’àmbit afectat. Aquestes mesures van donar lloc a la necessitat de canvis en el règim d’execució dels projectes, el Pla d’explotació i manteniment, el règim d’ingressos de l’adjudicatari per l’explotació de les xarxes de reg, el Pla economicofinancer i el calendari d’explotació.</a:t>
            </a:r>
          </a:p>
          <a:p>
            <a:pPr marL="0" indent="0" algn="just">
              <a:lnSpc>
                <a:spcPct val="110000"/>
              </a:lnSpc>
              <a:buSzPts val="1200"/>
              <a:buNone/>
            </a:pPr>
            <a:endParaRPr lang="ca-ES" sz="2100" b="1" dirty="0">
              <a:solidFill>
                <a:srgbClr val="AB003E"/>
              </a:solidFill>
              <a:latin typeface="Calibri (cos)"/>
            </a:endParaRPr>
          </a:p>
        </p:txBody>
      </p:sp>
      <p:sp>
        <p:nvSpPr>
          <p:cNvPr id="4" name="Contenidor de número de diapositiva 3">
            <a:extLst>
              <a:ext uri="{FF2B5EF4-FFF2-40B4-BE49-F238E27FC236}">
                <a16:creationId xmlns:a16="http://schemas.microsoft.com/office/drawing/2014/main" id="{4B6E4609-4671-F088-E493-3FA613E6E7DE}"/>
              </a:ext>
            </a:extLst>
          </p:cNvPr>
          <p:cNvSpPr>
            <a:spLocks noGrp="1"/>
          </p:cNvSpPr>
          <p:nvPr>
            <p:ph type="sldNum" sz="quarter" idx="12"/>
          </p:nvPr>
        </p:nvSpPr>
        <p:spPr/>
        <p:txBody>
          <a:bodyPr/>
          <a:lstStyle/>
          <a:p>
            <a:pPr>
              <a:defRPr/>
            </a:pPr>
            <a:fld id="{DBB8689D-99F4-4013-966A-585EAC837C0C}" type="slidenum">
              <a:rPr lang="ca-ES" smtClean="0"/>
              <a:pPr>
                <a:defRPr/>
              </a:pPr>
              <a:t>16</a:t>
            </a:fld>
            <a:endParaRPr lang="ca-ES" dirty="0"/>
          </a:p>
        </p:txBody>
      </p:sp>
      <p:sp>
        <p:nvSpPr>
          <p:cNvPr id="9" name="Rectangle 2">
            <a:extLst>
              <a:ext uri="{FF2B5EF4-FFF2-40B4-BE49-F238E27FC236}">
                <a16:creationId xmlns:a16="http://schemas.microsoft.com/office/drawing/2014/main" id="{18C57250-A5EE-BEBE-6ACC-DAF828292C3A}"/>
              </a:ext>
            </a:extLst>
          </p:cNvPr>
          <p:cNvSpPr>
            <a:spLocks noChangeArrowheads="1"/>
          </p:cNvSpPr>
          <p:nvPr/>
        </p:nvSpPr>
        <p:spPr bwMode="auto">
          <a:xfrm>
            <a:off x="838200" y="25368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ca-ES" altLang="ca-E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90298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11B3305A-A366-C36E-F508-1D97E22E5707}"/>
              </a:ext>
            </a:extLst>
          </p:cNvPr>
          <p:cNvSpPr>
            <a:spLocks noGrp="1"/>
          </p:cNvSpPr>
          <p:nvPr>
            <p:ph type="title"/>
          </p:nvPr>
        </p:nvSpPr>
        <p:spPr/>
        <p:txBody>
          <a:bodyPr/>
          <a:lstStyle/>
          <a:p>
            <a:r>
              <a:rPr lang="ca-ES" dirty="0">
                <a:latin typeface="+mn-lt"/>
              </a:rPr>
              <a:t>AUS ESTEPÀRIES</a:t>
            </a:r>
            <a:endParaRPr lang="ca-ES" dirty="0"/>
          </a:p>
        </p:txBody>
      </p:sp>
      <p:pic>
        <p:nvPicPr>
          <p:cNvPr id="6" name="Contenidor de contingut 5">
            <a:extLst>
              <a:ext uri="{FF2B5EF4-FFF2-40B4-BE49-F238E27FC236}">
                <a16:creationId xmlns:a16="http://schemas.microsoft.com/office/drawing/2014/main" id="{893837C6-D310-72ED-0CDD-CD2A42466301}"/>
              </a:ext>
            </a:extLst>
          </p:cNvPr>
          <p:cNvPicPr>
            <a:picLocks noGrp="1" noChangeAspect="1"/>
          </p:cNvPicPr>
          <p:nvPr>
            <p:ph idx="1"/>
          </p:nvPr>
        </p:nvPicPr>
        <p:blipFill>
          <a:blip r:embed="rId2"/>
          <a:stretch>
            <a:fillRect/>
          </a:stretch>
        </p:blipFill>
        <p:spPr>
          <a:xfrm>
            <a:off x="1008165" y="1555936"/>
            <a:ext cx="10175669" cy="4326229"/>
          </a:xfrm>
        </p:spPr>
      </p:pic>
      <p:sp>
        <p:nvSpPr>
          <p:cNvPr id="4" name="Contenidor de número de diapositiva 3">
            <a:extLst>
              <a:ext uri="{FF2B5EF4-FFF2-40B4-BE49-F238E27FC236}">
                <a16:creationId xmlns:a16="http://schemas.microsoft.com/office/drawing/2014/main" id="{E634D770-4593-D353-C2DE-85FF7FCB7415}"/>
              </a:ext>
            </a:extLst>
          </p:cNvPr>
          <p:cNvSpPr>
            <a:spLocks noGrp="1"/>
          </p:cNvSpPr>
          <p:nvPr>
            <p:ph type="sldNum" sz="quarter" idx="12"/>
          </p:nvPr>
        </p:nvSpPr>
        <p:spPr/>
        <p:txBody>
          <a:bodyPr/>
          <a:lstStyle/>
          <a:p>
            <a:pPr>
              <a:defRPr/>
            </a:pPr>
            <a:fld id="{DBB8689D-99F4-4013-966A-585EAC837C0C}" type="slidenum">
              <a:rPr lang="ca-ES" smtClean="0"/>
              <a:pPr>
                <a:defRPr/>
              </a:pPr>
              <a:t>17</a:t>
            </a:fld>
            <a:endParaRPr lang="ca-ES"/>
          </a:p>
        </p:txBody>
      </p:sp>
      <p:sp>
        <p:nvSpPr>
          <p:cNvPr id="3" name="QuadreDeText 2">
            <a:extLst>
              <a:ext uri="{FF2B5EF4-FFF2-40B4-BE49-F238E27FC236}">
                <a16:creationId xmlns:a16="http://schemas.microsoft.com/office/drawing/2014/main" id="{6740288D-105C-CDBE-54B8-CB1A6C1BD087}"/>
              </a:ext>
            </a:extLst>
          </p:cNvPr>
          <p:cNvSpPr txBox="1"/>
          <p:nvPr/>
        </p:nvSpPr>
        <p:spPr>
          <a:xfrm>
            <a:off x="2146380" y="5934591"/>
            <a:ext cx="9467290" cy="369332"/>
          </a:xfrm>
          <a:prstGeom prst="rect">
            <a:avLst/>
          </a:prstGeom>
          <a:noFill/>
        </p:spPr>
        <p:txBody>
          <a:bodyPr wrap="square" rtlCol="0">
            <a:spAutoFit/>
          </a:bodyPr>
          <a:lstStyle/>
          <a:p>
            <a:pPr algn="l"/>
            <a:r>
              <a:rPr lang="ca-ES" b="1" dirty="0">
                <a:solidFill>
                  <a:srgbClr val="AB003E"/>
                </a:solidFill>
                <a:latin typeface="+mj-lt"/>
                <a:ea typeface="+mj-ea"/>
                <a:cs typeface="+mj-cs"/>
              </a:rPr>
              <a:t>Font: Departament d’Acció Climàtica, Alimentació i Agenda Rural de la Generalitat de Catalunya</a:t>
            </a:r>
          </a:p>
        </p:txBody>
      </p:sp>
    </p:spTree>
    <p:extLst>
      <p:ext uri="{BB962C8B-B14F-4D97-AF65-F5344CB8AC3E}">
        <p14:creationId xmlns:p14="http://schemas.microsoft.com/office/powerpoint/2010/main" val="1980012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EE9AE2FD-80A7-6594-C588-C826226F902A}"/>
              </a:ext>
            </a:extLst>
          </p:cNvPr>
          <p:cNvSpPr>
            <a:spLocks noGrp="1"/>
          </p:cNvSpPr>
          <p:nvPr>
            <p:ph type="title"/>
          </p:nvPr>
        </p:nvSpPr>
        <p:spPr/>
        <p:txBody>
          <a:bodyPr/>
          <a:lstStyle/>
          <a:p>
            <a:r>
              <a:rPr lang="ca-ES" dirty="0">
                <a:latin typeface="+mn-lt"/>
              </a:rPr>
              <a:t>Mesures correctores d’impacte ambiental. Cartell de divulgació </a:t>
            </a:r>
            <a:endParaRPr lang="ca-ES" dirty="0"/>
          </a:p>
        </p:txBody>
      </p:sp>
      <p:sp>
        <p:nvSpPr>
          <p:cNvPr id="4" name="Contenidor de número de diapositiva 3">
            <a:extLst>
              <a:ext uri="{FF2B5EF4-FFF2-40B4-BE49-F238E27FC236}">
                <a16:creationId xmlns:a16="http://schemas.microsoft.com/office/drawing/2014/main" id="{6B472B40-DAED-1A87-3D7B-29765130F92E}"/>
              </a:ext>
            </a:extLst>
          </p:cNvPr>
          <p:cNvSpPr>
            <a:spLocks noGrp="1"/>
          </p:cNvSpPr>
          <p:nvPr>
            <p:ph type="sldNum" sz="quarter" idx="12"/>
          </p:nvPr>
        </p:nvSpPr>
        <p:spPr/>
        <p:txBody>
          <a:bodyPr/>
          <a:lstStyle/>
          <a:p>
            <a:pPr>
              <a:defRPr/>
            </a:pPr>
            <a:fld id="{DBB8689D-99F4-4013-966A-585EAC837C0C}" type="slidenum">
              <a:rPr lang="ca-ES" smtClean="0"/>
              <a:pPr>
                <a:defRPr/>
              </a:pPr>
              <a:t>18</a:t>
            </a:fld>
            <a:endParaRPr lang="ca-ES"/>
          </a:p>
        </p:txBody>
      </p:sp>
      <p:sp>
        <p:nvSpPr>
          <p:cNvPr id="19" name="QuadreDeText 18">
            <a:extLst>
              <a:ext uri="{FF2B5EF4-FFF2-40B4-BE49-F238E27FC236}">
                <a16:creationId xmlns:a16="http://schemas.microsoft.com/office/drawing/2014/main" id="{FA39C863-0632-6262-9EB7-9639FF84DC07}"/>
              </a:ext>
            </a:extLst>
          </p:cNvPr>
          <p:cNvSpPr txBox="1"/>
          <p:nvPr/>
        </p:nvSpPr>
        <p:spPr>
          <a:xfrm>
            <a:off x="1533922" y="5565800"/>
            <a:ext cx="8965130" cy="369332"/>
          </a:xfrm>
          <a:prstGeom prst="rect">
            <a:avLst/>
          </a:prstGeom>
          <a:noFill/>
        </p:spPr>
        <p:txBody>
          <a:bodyPr wrap="square" rtlCol="0">
            <a:spAutoFit/>
          </a:bodyPr>
          <a:lstStyle/>
          <a:p>
            <a:pPr algn="l"/>
            <a:r>
              <a:rPr lang="ca-ES" b="1" dirty="0">
                <a:solidFill>
                  <a:srgbClr val="AB003E"/>
                </a:solidFill>
                <a:latin typeface="+mj-lt"/>
                <a:ea typeface="+mj-ea"/>
                <a:cs typeface="+mj-cs"/>
              </a:rPr>
              <a:t>Font: Departament d’Acció Climàtica, Alimentació i Agenda Rural de la Generalitat de Catalunya</a:t>
            </a:r>
          </a:p>
        </p:txBody>
      </p:sp>
      <p:pic>
        <p:nvPicPr>
          <p:cNvPr id="7" name="Imagen 7">
            <a:extLst>
              <a:ext uri="{FF2B5EF4-FFF2-40B4-BE49-F238E27FC236}">
                <a16:creationId xmlns:a16="http://schemas.microsoft.com/office/drawing/2014/main" id="{E64E32B1-72ED-D5A9-6DD6-8613EF73F026}"/>
              </a:ext>
            </a:extLst>
          </p:cNvPr>
          <p:cNvPicPr>
            <a:picLocks noGrp="1" noChangeAspect="1"/>
          </p:cNvPicPr>
          <p:nvPr>
            <p:ph idx="1"/>
          </p:nvPr>
        </p:nvPicPr>
        <p:blipFill>
          <a:blip r:embed="rId2"/>
          <a:stretch>
            <a:fillRect/>
          </a:stretch>
        </p:blipFill>
        <p:spPr>
          <a:xfrm>
            <a:off x="1613435" y="1344086"/>
            <a:ext cx="8965130" cy="4169828"/>
          </a:xfrm>
          <a:prstGeom prst="rect">
            <a:avLst/>
          </a:prstGeom>
        </p:spPr>
      </p:pic>
    </p:spTree>
    <p:extLst>
      <p:ext uri="{BB962C8B-B14F-4D97-AF65-F5344CB8AC3E}">
        <p14:creationId xmlns:p14="http://schemas.microsoft.com/office/powerpoint/2010/main" val="249358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1E2ED84A-9536-00F7-A8D4-5D3846C1FB84}"/>
              </a:ext>
            </a:extLst>
          </p:cNvPr>
          <p:cNvSpPr>
            <a:spLocks noGrp="1"/>
          </p:cNvSpPr>
          <p:nvPr>
            <p:ph type="title"/>
          </p:nvPr>
        </p:nvSpPr>
        <p:spPr/>
        <p:txBody>
          <a:bodyPr>
            <a:noAutofit/>
          </a:bodyPr>
          <a:lstStyle/>
          <a:p>
            <a:br>
              <a:rPr lang="ca-ES" sz="2100" dirty="0">
                <a:latin typeface="+mn-lt"/>
              </a:rPr>
            </a:br>
            <a:r>
              <a:rPr lang="ca-ES" sz="2100" dirty="0">
                <a:latin typeface="+mn-lt"/>
              </a:rPr>
              <a:t>Mesures correctores  i compensatòries d’impacte ambiental. Zona d’especial protecció per les aus</a:t>
            </a:r>
            <a:br>
              <a:rPr lang="ca-ES" sz="2100" dirty="0">
                <a:latin typeface="+mn-lt"/>
              </a:rPr>
            </a:br>
            <a:endParaRPr lang="ca-ES" sz="2100" dirty="0">
              <a:latin typeface="+mn-lt"/>
            </a:endParaRPr>
          </a:p>
        </p:txBody>
      </p:sp>
      <p:sp>
        <p:nvSpPr>
          <p:cNvPr id="5" name="Contenidor de número de diapositiva 4">
            <a:extLst>
              <a:ext uri="{FF2B5EF4-FFF2-40B4-BE49-F238E27FC236}">
                <a16:creationId xmlns:a16="http://schemas.microsoft.com/office/drawing/2014/main" id="{C2476231-2586-7F46-B1E2-B8CC9B1E2092}"/>
              </a:ext>
            </a:extLst>
          </p:cNvPr>
          <p:cNvSpPr>
            <a:spLocks noGrp="1"/>
          </p:cNvSpPr>
          <p:nvPr>
            <p:ph type="sldNum" sz="quarter" idx="12"/>
          </p:nvPr>
        </p:nvSpPr>
        <p:spPr/>
        <p:txBody>
          <a:bodyPr/>
          <a:lstStyle/>
          <a:p>
            <a:fld id="{7C89690A-8B57-47AA-8F15-544735019E80}" type="slidenum">
              <a:rPr lang="ca-ES" smtClean="0"/>
              <a:t>19</a:t>
            </a:fld>
            <a:endParaRPr lang="ca-ES"/>
          </a:p>
        </p:txBody>
      </p:sp>
      <p:sp>
        <p:nvSpPr>
          <p:cNvPr id="15" name="QuadreDeText 14">
            <a:extLst>
              <a:ext uri="{FF2B5EF4-FFF2-40B4-BE49-F238E27FC236}">
                <a16:creationId xmlns:a16="http://schemas.microsoft.com/office/drawing/2014/main" id="{09BB8EC9-CCE0-972C-88A1-37344C397EB7}"/>
              </a:ext>
            </a:extLst>
          </p:cNvPr>
          <p:cNvSpPr txBox="1"/>
          <p:nvPr/>
        </p:nvSpPr>
        <p:spPr>
          <a:xfrm>
            <a:off x="2104732" y="6356350"/>
            <a:ext cx="8208000" cy="353943"/>
          </a:xfrm>
          <a:prstGeom prst="rect">
            <a:avLst/>
          </a:prstGeom>
          <a:noFill/>
        </p:spPr>
        <p:txBody>
          <a:bodyPr wrap="square" rtlCol="0">
            <a:spAutoFit/>
          </a:bodyPr>
          <a:lstStyle/>
          <a:p>
            <a:pPr algn="l"/>
            <a:r>
              <a:rPr lang="ca-ES" sz="1700" b="1" dirty="0">
                <a:solidFill>
                  <a:srgbClr val="AB003E"/>
                </a:solidFill>
                <a:latin typeface="+mj-lt"/>
                <a:ea typeface="+mj-ea"/>
                <a:cs typeface="+mj-cs"/>
              </a:rPr>
              <a:t>Font: Departament d’Acció Climàtica, Alimentació i Agenda Rural de la Generalitat de Catalunya</a:t>
            </a:r>
          </a:p>
        </p:txBody>
      </p:sp>
      <p:pic>
        <p:nvPicPr>
          <p:cNvPr id="4" name="Imatge 3">
            <a:extLst>
              <a:ext uri="{FF2B5EF4-FFF2-40B4-BE49-F238E27FC236}">
                <a16:creationId xmlns:a16="http://schemas.microsoft.com/office/drawing/2014/main" id="{1DCA6AF3-BE96-D8F6-ED4A-5E55123D6277}"/>
              </a:ext>
            </a:extLst>
          </p:cNvPr>
          <p:cNvPicPr>
            <a:picLocks noChangeAspect="1"/>
          </p:cNvPicPr>
          <p:nvPr/>
        </p:nvPicPr>
        <p:blipFill>
          <a:blip r:embed="rId2"/>
          <a:stretch>
            <a:fillRect/>
          </a:stretch>
        </p:blipFill>
        <p:spPr>
          <a:xfrm>
            <a:off x="2632449" y="1396203"/>
            <a:ext cx="2446629" cy="2487698"/>
          </a:xfrm>
          <a:prstGeom prst="rect">
            <a:avLst/>
          </a:prstGeom>
        </p:spPr>
      </p:pic>
      <p:pic>
        <p:nvPicPr>
          <p:cNvPr id="17" name="Imatge 16">
            <a:extLst>
              <a:ext uri="{FF2B5EF4-FFF2-40B4-BE49-F238E27FC236}">
                <a16:creationId xmlns:a16="http://schemas.microsoft.com/office/drawing/2014/main" id="{4373ABE2-37AD-D200-71AB-5E5158B4F128}"/>
              </a:ext>
            </a:extLst>
          </p:cNvPr>
          <p:cNvPicPr>
            <a:picLocks noChangeAspect="1"/>
          </p:cNvPicPr>
          <p:nvPr/>
        </p:nvPicPr>
        <p:blipFill>
          <a:blip r:embed="rId3"/>
          <a:stretch>
            <a:fillRect/>
          </a:stretch>
        </p:blipFill>
        <p:spPr>
          <a:xfrm>
            <a:off x="575012" y="1379575"/>
            <a:ext cx="2573492" cy="2525069"/>
          </a:xfrm>
          <a:prstGeom prst="rect">
            <a:avLst/>
          </a:prstGeom>
        </p:spPr>
      </p:pic>
      <p:pic>
        <p:nvPicPr>
          <p:cNvPr id="19" name="Imatge 18">
            <a:extLst>
              <a:ext uri="{FF2B5EF4-FFF2-40B4-BE49-F238E27FC236}">
                <a16:creationId xmlns:a16="http://schemas.microsoft.com/office/drawing/2014/main" id="{4C5F2CEC-ABE5-5490-DFDD-FC0C1D08A9F5}"/>
              </a:ext>
            </a:extLst>
          </p:cNvPr>
          <p:cNvPicPr>
            <a:picLocks noChangeAspect="1"/>
          </p:cNvPicPr>
          <p:nvPr/>
        </p:nvPicPr>
        <p:blipFill>
          <a:blip r:embed="rId4"/>
          <a:stretch>
            <a:fillRect/>
          </a:stretch>
        </p:blipFill>
        <p:spPr>
          <a:xfrm>
            <a:off x="575011" y="4126507"/>
            <a:ext cx="4504067" cy="1873165"/>
          </a:xfrm>
          <a:prstGeom prst="rect">
            <a:avLst/>
          </a:prstGeom>
        </p:spPr>
      </p:pic>
      <p:pic>
        <p:nvPicPr>
          <p:cNvPr id="23" name="Imatge 22">
            <a:extLst>
              <a:ext uri="{FF2B5EF4-FFF2-40B4-BE49-F238E27FC236}">
                <a16:creationId xmlns:a16="http://schemas.microsoft.com/office/drawing/2014/main" id="{CFE0BCD4-5BFD-656A-FD0B-CB462E074757}"/>
              </a:ext>
            </a:extLst>
          </p:cNvPr>
          <p:cNvPicPr>
            <a:picLocks noChangeAspect="1"/>
          </p:cNvPicPr>
          <p:nvPr/>
        </p:nvPicPr>
        <p:blipFill>
          <a:blip r:embed="rId5"/>
          <a:stretch>
            <a:fillRect/>
          </a:stretch>
        </p:blipFill>
        <p:spPr>
          <a:xfrm>
            <a:off x="5359235" y="1449157"/>
            <a:ext cx="5012224" cy="2181697"/>
          </a:xfrm>
          <a:prstGeom prst="rect">
            <a:avLst/>
          </a:prstGeom>
        </p:spPr>
      </p:pic>
      <p:pic>
        <p:nvPicPr>
          <p:cNvPr id="25" name="Imatge 24">
            <a:extLst>
              <a:ext uri="{FF2B5EF4-FFF2-40B4-BE49-F238E27FC236}">
                <a16:creationId xmlns:a16="http://schemas.microsoft.com/office/drawing/2014/main" id="{A389333F-685C-49A9-059C-32B390BED0F7}"/>
              </a:ext>
            </a:extLst>
          </p:cNvPr>
          <p:cNvPicPr>
            <a:picLocks noChangeAspect="1"/>
          </p:cNvPicPr>
          <p:nvPr/>
        </p:nvPicPr>
        <p:blipFill>
          <a:blip r:embed="rId6"/>
          <a:stretch>
            <a:fillRect/>
          </a:stretch>
        </p:blipFill>
        <p:spPr>
          <a:xfrm>
            <a:off x="5359235" y="4126506"/>
            <a:ext cx="4962941" cy="1873165"/>
          </a:xfrm>
          <a:prstGeom prst="rect">
            <a:avLst/>
          </a:prstGeom>
        </p:spPr>
      </p:pic>
      <p:sp>
        <p:nvSpPr>
          <p:cNvPr id="26" name="QuadreDeText 25">
            <a:extLst>
              <a:ext uri="{FF2B5EF4-FFF2-40B4-BE49-F238E27FC236}">
                <a16:creationId xmlns:a16="http://schemas.microsoft.com/office/drawing/2014/main" id="{53F8F0A1-EE1A-8EED-3451-203D093B23E5}"/>
              </a:ext>
            </a:extLst>
          </p:cNvPr>
          <p:cNvSpPr txBox="1"/>
          <p:nvPr/>
        </p:nvSpPr>
        <p:spPr>
          <a:xfrm>
            <a:off x="5230027" y="5977783"/>
            <a:ext cx="5012224" cy="523220"/>
          </a:xfrm>
          <a:prstGeom prst="rect">
            <a:avLst/>
          </a:prstGeom>
          <a:noFill/>
        </p:spPr>
        <p:txBody>
          <a:bodyPr wrap="square" rtlCol="0">
            <a:spAutoFit/>
          </a:bodyPr>
          <a:lstStyle/>
          <a:p>
            <a:r>
              <a:rPr lang="ca-ES" sz="1400" b="1" dirty="0">
                <a:solidFill>
                  <a:srgbClr val="AB003E"/>
                </a:solidFill>
              </a:rPr>
              <a:t>Col·locació de malles </a:t>
            </a:r>
            <a:r>
              <a:rPr lang="ca-ES" sz="1400" b="1" dirty="0" err="1">
                <a:solidFill>
                  <a:srgbClr val="AB003E"/>
                </a:solidFill>
              </a:rPr>
              <a:t>antiofegament</a:t>
            </a:r>
            <a:r>
              <a:rPr lang="ca-ES" sz="1400" b="1" dirty="0">
                <a:solidFill>
                  <a:srgbClr val="AB003E"/>
                </a:solidFill>
              </a:rPr>
              <a:t> a basses de regulació</a:t>
            </a:r>
          </a:p>
          <a:p>
            <a:endParaRPr lang="ca-ES" sz="1400" b="1" dirty="0">
              <a:solidFill>
                <a:srgbClr val="AB003E"/>
              </a:solidFill>
            </a:endParaRPr>
          </a:p>
        </p:txBody>
      </p:sp>
      <p:sp>
        <p:nvSpPr>
          <p:cNvPr id="27" name="QuadreDeText 26">
            <a:extLst>
              <a:ext uri="{FF2B5EF4-FFF2-40B4-BE49-F238E27FC236}">
                <a16:creationId xmlns:a16="http://schemas.microsoft.com/office/drawing/2014/main" id="{C8E3656F-E578-451F-8E2D-C9ED0B44D190}"/>
              </a:ext>
            </a:extLst>
          </p:cNvPr>
          <p:cNvSpPr txBox="1"/>
          <p:nvPr/>
        </p:nvSpPr>
        <p:spPr>
          <a:xfrm>
            <a:off x="5309952" y="3617070"/>
            <a:ext cx="5040000" cy="523220"/>
          </a:xfrm>
          <a:prstGeom prst="rect">
            <a:avLst/>
          </a:prstGeom>
          <a:noFill/>
        </p:spPr>
        <p:txBody>
          <a:bodyPr wrap="square" rtlCol="0">
            <a:spAutoFit/>
          </a:bodyPr>
          <a:lstStyle/>
          <a:p>
            <a:r>
              <a:rPr lang="ca-ES" sz="1400" b="1" dirty="0">
                <a:solidFill>
                  <a:srgbClr val="AB003E"/>
                </a:solidFill>
              </a:rPr>
              <a:t>Forats de nidificació de l’abellerol en talús de neoformació de camins resultants de concentració parcel·lària</a:t>
            </a:r>
          </a:p>
        </p:txBody>
      </p:sp>
      <p:sp>
        <p:nvSpPr>
          <p:cNvPr id="28" name="QuadreDeText 27">
            <a:extLst>
              <a:ext uri="{FF2B5EF4-FFF2-40B4-BE49-F238E27FC236}">
                <a16:creationId xmlns:a16="http://schemas.microsoft.com/office/drawing/2014/main" id="{B69B2ADA-84D2-7BA8-ABC9-EF6EF45769B5}"/>
              </a:ext>
            </a:extLst>
          </p:cNvPr>
          <p:cNvSpPr txBox="1"/>
          <p:nvPr/>
        </p:nvSpPr>
        <p:spPr>
          <a:xfrm>
            <a:off x="499430" y="5948976"/>
            <a:ext cx="5012224" cy="307777"/>
          </a:xfrm>
          <a:prstGeom prst="rect">
            <a:avLst/>
          </a:prstGeom>
          <a:noFill/>
        </p:spPr>
        <p:txBody>
          <a:bodyPr wrap="square" rtlCol="0">
            <a:spAutoFit/>
          </a:bodyPr>
          <a:lstStyle/>
          <a:p>
            <a:r>
              <a:rPr lang="ca-ES" sz="1400" b="1" dirty="0">
                <a:solidFill>
                  <a:srgbClr val="AB003E"/>
                </a:solidFill>
              </a:rPr>
              <a:t>Imatges diverses de torres de nidificació</a:t>
            </a:r>
          </a:p>
        </p:txBody>
      </p:sp>
      <p:sp>
        <p:nvSpPr>
          <p:cNvPr id="29" name="QuadreDeText 28">
            <a:extLst>
              <a:ext uri="{FF2B5EF4-FFF2-40B4-BE49-F238E27FC236}">
                <a16:creationId xmlns:a16="http://schemas.microsoft.com/office/drawing/2014/main" id="{F8C7BDD5-78F3-0B61-8489-7762CA33F95E}"/>
              </a:ext>
            </a:extLst>
          </p:cNvPr>
          <p:cNvSpPr txBox="1"/>
          <p:nvPr/>
        </p:nvSpPr>
        <p:spPr>
          <a:xfrm>
            <a:off x="3116683" y="3825572"/>
            <a:ext cx="1944000" cy="307777"/>
          </a:xfrm>
          <a:prstGeom prst="rect">
            <a:avLst/>
          </a:prstGeom>
          <a:noFill/>
        </p:spPr>
        <p:txBody>
          <a:bodyPr wrap="square" rtlCol="0">
            <a:spAutoFit/>
          </a:bodyPr>
          <a:lstStyle/>
          <a:p>
            <a:r>
              <a:rPr lang="ca-ES" sz="1400" b="1" dirty="0">
                <a:solidFill>
                  <a:srgbClr val="AB003E"/>
                </a:solidFill>
              </a:rPr>
              <a:t>Pal amb caixes niu</a:t>
            </a:r>
          </a:p>
        </p:txBody>
      </p:sp>
      <p:sp>
        <p:nvSpPr>
          <p:cNvPr id="30" name="QuadreDeText 29">
            <a:extLst>
              <a:ext uri="{FF2B5EF4-FFF2-40B4-BE49-F238E27FC236}">
                <a16:creationId xmlns:a16="http://schemas.microsoft.com/office/drawing/2014/main" id="{A82E6780-540C-DC9E-AAA7-58874A556346}"/>
              </a:ext>
            </a:extLst>
          </p:cNvPr>
          <p:cNvSpPr txBox="1"/>
          <p:nvPr/>
        </p:nvSpPr>
        <p:spPr>
          <a:xfrm>
            <a:off x="499430" y="3813164"/>
            <a:ext cx="2304000" cy="307777"/>
          </a:xfrm>
          <a:prstGeom prst="rect">
            <a:avLst/>
          </a:prstGeom>
          <a:noFill/>
        </p:spPr>
        <p:txBody>
          <a:bodyPr wrap="square" rtlCol="0">
            <a:spAutoFit/>
          </a:bodyPr>
          <a:lstStyle/>
          <a:p>
            <a:r>
              <a:rPr lang="ca-ES" sz="1400" b="1" dirty="0">
                <a:solidFill>
                  <a:srgbClr val="AB003E"/>
                </a:solidFill>
              </a:rPr>
              <a:t>Abeurador de </a:t>
            </a:r>
            <a:r>
              <a:rPr lang="ca-ES" sz="1400" b="1" dirty="0" err="1">
                <a:solidFill>
                  <a:srgbClr val="AB003E"/>
                </a:solidFill>
              </a:rPr>
              <a:t>Ventafarines</a:t>
            </a:r>
            <a:endParaRPr lang="ca-ES" sz="1400" b="1" dirty="0">
              <a:solidFill>
                <a:srgbClr val="AB003E"/>
              </a:solidFill>
            </a:endParaRPr>
          </a:p>
        </p:txBody>
      </p:sp>
    </p:spTree>
    <p:extLst>
      <p:ext uri="{BB962C8B-B14F-4D97-AF65-F5344CB8AC3E}">
        <p14:creationId xmlns:p14="http://schemas.microsoft.com/office/powerpoint/2010/main" val="4058030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idor de contingut 2">
            <a:extLst>
              <a:ext uri="{FF2B5EF4-FFF2-40B4-BE49-F238E27FC236}">
                <a16:creationId xmlns:a16="http://schemas.microsoft.com/office/drawing/2014/main" id="{BDD32BBF-81E6-43EF-A043-D2BF640559DA}"/>
              </a:ext>
            </a:extLst>
          </p:cNvPr>
          <p:cNvSpPr>
            <a:spLocks noGrp="1"/>
          </p:cNvSpPr>
          <p:nvPr>
            <p:ph idx="1"/>
          </p:nvPr>
        </p:nvSpPr>
        <p:spPr>
          <a:xfrm>
            <a:off x="400049" y="1406013"/>
            <a:ext cx="11458749" cy="4770950"/>
          </a:xfrm>
        </p:spPr>
        <p:txBody>
          <a:bodyPr>
            <a:normAutofit lnSpcReduction="10000"/>
          </a:bodyPr>
          <a:lstStyle/>
          <a:p>
            <a:r>
              <a:rPr lang="ca-ES" sz="2200" dirty="0">
                <a:latin typeface="Calibri (cos)"/>
              </a:rPr>
              <a:t>Informe emès en compliment de la </a:t>
            </a:r>
            <a:r>
              <a:rPr lang="ca-ES" sz="2200" b="1" dirty="0">
                <a:latin typeface="Calibri (cos)"/>
              </a:rPr>
              <a:t>Resolució 510/XI, del 9 de març del 2017, del Parlament de Catalunya</a:t>
            </a:r>
            <a:r>
              <a:rPr lang="ca-ES" sz="2200" dirty="0">
                <a:latin typeface="Calibri (cos)"/>
              </a:rPr>
              <a:t>.</a:t>
            </a:r>
          </a:p>
          <a:p>
            <a:r>
              <a:rPr lang="ca-ES" sz="2200" b="1" dirty="0">
                <a:latin typeface="Calibri (cos)"/>
              </a:rPr>
              <a:t>Fiscalització limitada</a:t>
            </a:r>
            <a:r>
              <a:rPr lang="ca-ES" sz="2200" dirty="0">
                <a:latin typeface="Calibri (cos)"/>
              </a:rPr>
              <a:t> que inclou:</a:t>
            </a:r>
          </a:p>
          <a:p>
            <a:pPr lvl="1" algn="just">
              <a:spcBef>
                <a:spcPts val="1200"/>
              </a:spcBef>
            </a:pPr>
            <a:r>
              <a:rPr lang="ca-ES" sz="2200" b="1" dirty="0">
                <a:latin typeface="Calibri (cos)"/>
              </a:rPr>
              <a:t>Procediment de contractació</a:t>
            </a:r>
            <a:r>
              <a:rPr lang="ca-ES" sz="2200" dirty="0">
                <a:latin typeface="Calibri (cos)"/>
              </a:rPr>
              <a:t>: Fiscalització de l’adequació a la normativa de contractació, i també a altra normativa aplicable a la construcció i explotació del Canal Segarra-Garrigues, com és l’específica d’aigües, en relació amb els contractes formalitzats per a l’execució de les obres de concentració parcel·lària i per a la redacció dels projectes, execució, explotació i manteniment de la xarxa de distribució. </a:t>
            </a:r>
          </a:p>
          <a:p>
            <a:pPr marL="687600" lvl="2" indent="0" algn="just">
              <a:buNone/>
            </a:pPr>
            <a:r>
              <a:rPr lang="ca-ES" sz="2200" dirty="0">
                <a:latin typeface="Calibri (cos)"/>
              </a:rPr>
              <a:t>En el cas de la xarxa de regulació i transport, únicament s’ha fiscalitzat l’adequació a la normativa aplicable del Conveni </a:t>
            </a:r>
            <a:r>
              <a:rPr lang="ca-ES" sz="2200" dirty="0" err="1">
                <a:latin typeface="Calibri (cos)"/>
              </a:rPr>
              <a:t>CASEGA</a:t>
            </a:r>
            <a:r>
              <a:rPr lang="ca-ES" sz="2200" dirty="0">
                <a:latin typeface="Calibri (cos)"/>
              </a:rPr>
              <a:t>–</a:t>
            </a:r>
            <a:r>
              <a:rPr lang="ca-ES" sz="2200" dirty="0" err="1">
                <a:latin typeface="Calibri (cos)"/>
              </a:rPr>
              <a:t>DACAAR</a:t>
            </a:r>
            <a:r>
              <a:rPr lang="ca-ES" sz="2200" dirty="0">
                <a:latin typeface="Calibri (cos)"/>
              </a:rPr>
              <a:t> (Departament d’Acció Climàtica, Alimentació i Acció Rural), de l’11 d’octubre del 2006, i la seva execució.</a:t>
            </a:r>
          </a:p>
          <a:p>
            <a:pPr lvl="1" algn="just">
              <a:spcBef>
                <a:spcPts val="1200"/>
              </a:spcBef>
            </a:pPr>
            <a:r>
              <a:rPr lang="ca-ES" sz="2200" b="1" dirty="0">
                <a:latin typeface="Calibri (cos)"/>
              </a:rPr>
              <a:t>Costos de construcció</a:t>
            </a:r>
            <a:r>
              <a:rPr lang="ca-ES" sz="2200" dirty="0">
                <a:latin typeface="Calibri (cos)"/>
              </a:rPr>
              <a:t>: Fiscalització dels costos derivats de la construcció del Canal Segarra-Garrigues i l’excés de costos, en el seu cas, de la xarxa de regulació i transport i de la posada en reg.</a:t>
            </a:r>
          </a:p>
          <a:p>
            <a:r>
              <a:rPr lang="ca-ES" sz="2200" dirty="0">
                <a:latin typeface="Calibri (cos)"/>
              </a:rPr>
              <a:t>Període de la fiscalització: </a:t>
            </a:r>
            <a:r>
              <a:rPr lang="ca-ES" sz="2200" b="1" dirty="0">
                <a:latin typeface="Calibri (cos)"/>
              </a:rPr>
              <a:t>2002-2016</a:t>
            </a:r>
          </a:p>
          <a:p>
            <a:pPr marL="0" indent="0">
              <a:buNone/>
            </a:pPr>
            <a:endParaRPr lang="ca-ES" dirty="0">
              <a:latin typeface="Calibri (cos)"/>
            </a:endParaRPr>
          </a:p>
        </p:txBody>
      </p:sp>
      <p:sp>
        <p:nvSpPr>
          <p:cNvPr id="4" name="Contenidor de número de diapositiva 3">
            <a:extLst>
              <a:ext uri="{FF2B5EF4-FFF2-40B4-BE49-F238E27FC236}">
                <a16:creationId xmlns:a16="http://schemas.microsoft.com/office/drawing/2014/main" id="{4A1091D1-F66A-A5ED-867C-643FBF4E778C}"/>
              </a:ext>
            </a:extLst>
          </p:cNvPr>
          <p:cNvSpPr>
            <a:spLocks noGrp="1"/>
          </p:cNvSpPr>
          <p:nvPr>
            <p:ph type="sldNum" sz="quarter" idx="12"/>
          </p:nvPr>
        </p:nvSpPr>
        <p:spPr/>
        <p:txBody>
          <a:bodyPr/>
          <a:lstStyle/>
          <a:p>
            <a:pPr>
              <a:defRPr/>
            </a:pPr>
            <a:fld id="{DBB8689D-99F4-4013-966A-585EAC837C0C}" type="slidenum">
              <a:rPr lang="ca-ES" smtClean="0"/>
              <a:pPr>
                <a:defRPr/>
              </a:pPr>
              <a:t>2</a:t>
            </a:fld>
            <a:endParaRPr lang="ca-ES" dirty="0"/>
          </a:p>
        </p:txBody>
      </p:sp>
      <p:sp>
        <p:nvSpPr>
          <p:cNvPr id="7" name="Títol 1">
            <a:extLst>
              <a:ext uri="{FF2B5EF4-FFF2-40B4-BE49-F238E27FC236}">
                <a16:creationId xmlns:a16="http://schemas.microsoft.com/office/drawing/2014/main" id="{96B68A03-ACA2-57F3-30A5-E362E377579C}"/>
              </a:ext>
            </a:extLst>
          </p:cNvPr>
          <p:cNvSpPr txBox="1">
            <a:spLocks/>
          </p:cNvSpPr>
          <p:nvPr/>
        </p:nvSpPr>
        <p:spPr>
          <a:xfrm>
            <a:off x="333201" y="555077"/>
            <a:ext cx="11525598" cy="584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baseline="0">
                <a:solidFill>
                  <a:srgbClr val="AB003E"/>
                </a:solidFill>
                <a:latin typeface="+mj-lt"/>
                <a:ea typeface="+mj-ea"/>
                <a:cs typeface="+mj-cs"/>
              </a:defRPr>
            </a:lvl1pPr>
          </a:lstStyle>
          <a:p>
            <a:r>
              <a:rPr lang="ca-ES" dirty="0">
                <a:latin typeface="+mn-lt"/>
              </a:rPr>
              <a:t>OBJECTE I ABAST</a:t>
            </a:r>
          </a:p>
        </p:txBody>
      </p:sp>
    </p:spTree>
    <p:extLst>
      <p:ext uri="{BB962C8B-B14F-4D97-AF65-F5344CB8AC3E}">
        <p14:creationId xmlns:p14="http://schemas.microsoft.com/office/powerpoint/2010/main" val="2934040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idor de contingut 2">
            <a:extLst>
              <a:ext uri="{FF2B5EF4-FFF2-40B4-BE49-F238E27FC236}">
                <a16:creationId xmlns:a16="http://schemas.microsoft.com/office/drawing/2014/main" id="{3A5A878E-F5D4-4C9B-A305-1C909D36138B}"/>
              </a:ext>
            </a:extLst>
          </p:cNvPr>
          <p:cNvSpPr>
            <a:spLocks noGrp="1"/>
          </p:cNvSpPr>
          <p:nvPr>
            <p:ph idx="1"/>
          </p:nvPr>
        </p:nvSpPr>
        <p:spPr>
          <a:xfrm>
            <a:off x="370205" y="1393897"/>
            <a:ext cx="10596418" cy="435402"/>
          </a:xfrm>
        </p:spPr>
        <p:txBody>
          <a:bodyPr>
            <a:noAutofit/>
          </a:bodyPr>
          <a:lstStyle/>
          <a:p>
            <a:pPr marL="0" indent="0" algn="just">
              <a:lnSpc>
                <a:spcPct val="110000"/>
              </a:lnSpc>
              <a:buSzPts val="1200"/>
              <a:buNone/>
            </a:pPr>
            <a:r>
              <a:rPr lang="ca-ES" sz="2100" b="1" dirty="0">
                <a:solidFill>
                  <a:srgbClr val="AB003E"/>
                </a:solidFill>
              </a:rPr>
              <a:t>Pressupost de licitació, condicions econòmiques de l’adjudicació i del contracte formalitzat</a:t>
            </a:r>
          </a:p>
          <a:p>
            <a:pPr marL="0" indent="0" algn="just">
              <a:lnSpc>
                <a:spcPct val="110000"/>
              </a:lnSpc>
              <a:buSzPts val="1200"/>
              <a:buNone/>
            </a:pPr>
            <a:endParaRPr lang="ca-ES" sz="2000" b="1" dirty="0">
              <a:solidFill>
                <a:srgbClr val="AB003E"/>
              </a:solidFill>
            </a:endParaRPr>
          </a:p>
          <a:p>
            <a:pPr marL="0" indent="0" algn="just">
              <a:lnSpc>
                <a:spcPct val="110000"/>
              </a:lnSpc>
              <a:buSzPts val="1200"/>
              <a:buNone/>
            </a:pPr>
            <a:endParaRPr lang="ca-ES" sz="2000" b="1" dirty="0">
              <a:solidFill>
                <a:srgbClr val="C00000"/>
              </a:solidFill>
            </a:endParaRPr>
          </a:p>
          <a:p>
            <a:pPr marL="0" indent="0">
              <a:buNone/>
            </a:pPr>
            <a:endParaRPr lang="ca-ES" sz="2000" dirty="0"/>
          </a:p>
        </p:txBody>
      </p:sp>
      <p:sp>
        <p:nvSpPr>
          <p:cNvPr id="4" name="Contenidor de número de diapositiva 3">
            <a:extLst>
              <a:ext uri="{FF2B5EF4-FFF2-40B4-BE49-F238E27FC236}">
                <a16:creationId xmlns:a16="http://schemas.microsoft.com/office/drawing/2014/main" id="{4B6E4609-4671-F088-E493-3FA613E6E7DE}"/>
              </a:ext>
            </a:extLst>
          </p:cNvPr>
          <p:cNvSpPr>
            <a:spLocks noGrp="1"/>
          </p:cNvSpPr>
          <p:nvPr>
            <p:ph type="sldNum" sz="quarter" idx="12"/>
          </p:nvPr>
        </p:nvSpPr>
        <p:spPr/>
        <p:txBody>
          <a:bodyPr/>
          <a:lstStyle/>
          <a:p>
            <a:pPr>
              <a:defRPr/>
            </a:pPr>
            <a:fld id="{DBB8689D-99F4-4013-966A-585EAC837C0C}" type="slidenum">
              <a:rPr lang="ca-ES" smtClean="0"/>
              <a:pPr>
                <a:defRPr/>
              </a:pPr>
              <a:t>20</a:t>
            </a:fld>
            <a:endParaRPr lang="ca-ES"/>
          </a:p>
        </p:txBody>
      </p:sp>
      <p:sp>
        <p:nvSpPr>
          <p:cNvPr id="9" name="Rectangle 2">
            <a:extLst>
              <a:ext uri="{FF2B5EF4-FFF2-40B4-BE49-F238E27FC236}">
                <a16:creationId xmlns:a16="http://schemas.microsoft.com/office/drawing/2014/main" id="{18C57250-A5EE-BEBE-6ACC-DAF828292C3A}"/>
              </a:ext>
            </a:extLst>
          </p:cNvPr>
          <p:cNvSpPr>
            <a:spLocks noChangeArrowheads="1"/>
          </p:cNvSpPr>
          <p:nvPr/>
        </p:nvSpPr>
        <p:spPr bwMode="auto">
          <a:xfrm>
            <a:off x="838200" y="25368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ca-ES" altLang="ca-ES" sz="1800" b="0" i="0" u="none" strike="noStrike" cap="none" normalizeH="0" baseline="0">
              <a:ln>
                <a:noFill/>
              </a:ln>
              <a:solidFill>
                <a:schemeClr val="tx1"/>
              </a:solidFill>
              <a:effectLst/>
              <a:latin typeface="Arial" panose="020B0604020202020204" pitchFamily="34" charset="0"/>
            </a:endParaRPr>
          </a:p>
        </p:txBody>
      </p:sp>
      <p:sp>
        <p:nvSpPr>
          <p:cNvPr id="5" name="Títol 1">
            <a:extLst>
              <a:ext uri="{FF2B5EF4-FFF2-40B4-BE49-F238E27FC236}">
                <a16:creationId xmlns:a16="http://schemas.microsoft.com/office/drawing/2014/main" id="{8FEB89C8-7D16-216E-4D21-D8519E94322F}"/>
              </a:ext>
            </a:extLst>
          </p:cNvPr>
          <p:cNvSpPr txBox="1">
            <a:spLocks/>
          </p:cNvSpPr>
          <p:nvPr/>
        </p:nvSpPr>
        <p:spPr>
          <a:xfrm>
            <a:off x="333201" y="537310"/>
            <a:ext cx="11525598" cy="584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baseline="0">
                <a:solidFill>
                  <a:srgbClr val="AB003E"/>
                </a:solidFill>
                <a:latin typeface="+mj-lt"/>
                <a:ea typeface="+mj-ea"/>
                <a:cs typeface="+mj-cs"/>
              </a:defRPr>
            </a:lvl1pPr>
          </a:lstStyle>
          <a:p>
            <a:r>
              <a:rPr lang="ca-ES" dirty="0">
                <a:latin typeface="Calibri (cos)"/>
              </a:rPr>
              <a:t>CONCENTRACIÓ PARCEL·LÀRIA I XARXA DE DISTRIBUCIÓ</a:t>
            </a:r>
          </a:p>
        </p:txBody>
      </p:sp>
      <p:graphicFrame>
        <p:nvGraphicFramePr>
          <p:cNvPr id="6" name="Taula 5">
            <a:extLst>
              <a:ext uri="{FF2B5EF4-FFF2-40B4-BE49-F238E27FC236}">
                <a16:creationId xmlns:a16="http://schemas.microsoft.com/office/drawing/2014/main" id="{3129FAB5-84BD-42D3-867F-ED90B0641B23}"/>
              </a:ext>
            </a:extLst>
          </p:cNvPr>
          <p:cNvGraphicFramePr>
            <a:graphicFrameLocks noGrp="1"/>
          </p:cNvGraphicFramePr>
          <p:nvPr>
            <p:extLst>
              <p:ext uri="{D42A27DB-BD31-4B8C-83A1-F6EECF244321}">
                <p14:modId xmlns:p14="http://schemas.microsoft.com/office/powerpoint/2010/main" val="4025556149"/>
              </p:ext>
            </p:extLst>
          </p:nvPr>
        </p:nvGraphicFramePr>
        <p:xfrm>
          <a:off x="460513" y="1829299"/>
          <a:ext cx="9886122" cy="4365504"/>
        </p:xfrm>
        <a:graphic>
          <a:graphicData uri="http://schemas.openxmlformats.org/drawingml/2006/table">
            <a:tbl>
              <a:tblPr firstRow="1" firstCol="1" bandRow="1"/>
              <a:tblGrid>
                <a:gridCol w="6832683">
                  <a:extLst>
                    <a:ext uri="{9D8B030D-6E8A-4147-A177-3AD203B41FA5}">
                      <a16:colId xmlns:a16="http://schemas.microsoft.com/office/drawing/2014/main" val="1387585155"/>
                    </a:ext>
                  </a:extLst>
                </a:gridCol>
                <a:gridCol w="1554678">
                  <a:extLst>
                    <a:ext uri="{9D8B030D-6E8A-4147-A177-3AD203B41FA5}">
                      <a16:colId xmlns:a16="http://schemas.microsoft.com/office/drawing/2014/main" val="2523496776"/>
                    </a:ext>
                  </a:extLst>
                </a:gridCol>
                <a:gridCol w="1498761">
                  <a:extLst>
                    <a:ext uri="{9D8B030D-6E8A-4147-A177-3AD203B41FA5}">
                      <a16:colId xmlns:a16="http://schemas.microsoft.com/office/drawing/2014/main" val="3243558645"/>
                    </a:ext>
                  </a:extLst>
                </a:gridCol>
              </a:tblGrid>
              <a:tr h="485892">
                <a:tc>
                  <a:txBody>
                    <a:bodyPr/>
                    <a:lstStyle/>
                    <a:p>
                      <a:pPr algn="just">
                        <a:lnSpc>
                          <a:spcPct val="110000"/>
                        </a:lnSpc>
                      </a:pPr>
                      <a:r>
                        <a:rPr lang="ca-ES" sz="1500" b="1" dirty="0">
                          <a:effectLst/>
                          <a:latin typeface="Calibri" panose="020F0502020204030204" pitchFamily="34" charset="0"/>
                          <a:ea typeface="Times New Roman" panose="02020603050405020304" pitchFamily="18" charset="0"/>
                          <a:cs typeface="Times New Roman" panose="02020603050405020304" pitchFamily="18" charset="0"/>
                        </a:rPr>
                        <a:t>Pressupost de licitació</a:t>
                      </a:r>
                    </a:p>
                    <a:p>
                      <a:pPr algn="just">
                        <a:lnSpc>
                          <a:spcPct val="110000"/>
                        </a:lnSpc>
                      </a:pPr>
                      <a:endParaRPr lang="ca-ES" sz="15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0000"/>
                        </a:lnSpc>
                      </a:pPr>
                      <a:r>
                        <a:rPr lang="ca-ES" sz="1500" b="1" dirty="0">
                          <a:effectLst/>
                          <a:latin typeface="Calibri" panose="020F0502020204030204" pitchFamily="34" charset="0"/>
                          <a:ea typeface="Times New Roman" panose="02020603050405020304" pitchFamily="18" charset="0"/>
                          <a:cs typeface="Times New Roman" panose="02020603050405020304" pitchFamily="18" charset="0"/>
                        </a:rPr>
                        <a:t>Import € </a:t>
                      </a:r>
                      <a:br>
                        <a:rPr lang="ca-ES" sz="1500" b="1" dirty="0">
                          <a:effectLst/>
                          <a:latin typeface="Calibri" panose="020F0502020204030204" pitchFamily="34" charset="0"/>
                          <a:ea typeface="Times New Roman" panose="02020603050405020304" pitchFamily="18" charset="0"/>
                          <a:cs typeface="Times New Roman" panose="02020603050405020304" pitchFamily="18" charset="0"/>
                        </a:rPr>
                      </a:br>
                      <a:r>
                        <a:rPr lang="ca-ES" sz="1500" b="1" dirty="0">
                          <a:effectLst/>
                          <a:latin typeface="Calibri" panose="020F0502020204030204" pitchFamily="34" charset="0"/>
                          <a:ea typeface="Times New Roman" panose="02020603050405020304" pitchFamily="18" charset="0"/>
                          <a:cs typeface="Times New Roman" panose="02020603050405020304" pitchFamily="18" charset="0"/>
                        </a:rPr>
                        <a:t>(IVA exclòs)</a:t>
                      </a:r>
                      <a:endParaRPr lang="ca-ES" sz="1500" b="1"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0000"/>
                        </a:lnSpc>
                      </a:pPr>
                      <a:r>
                        <a:rPr lang="ca-ES" sz="1500" b="1" dirty="0">
                          <a:effectLst/>
                          <a:latin typeface="Calibri" panose="020F0502020204030204" pitchFamily="34" charset="0"/>
                          <a:ea typeface="Times New Roman" panose="02020603050405020304" pitchFamily="18" charset="0"/>
                          <a:cs typeface="Times New Roman" panose="02020603050405020304" pitchFamily="18" charset="0"/>
                        </a:rPr>
                        <a:t>Import € </a:t>
                      </a:r>
                      <a:br>
                        <a:rPr lang="ca-ES" sz="1500" b="1" dirty="0">
                          <a:effectLst/>
                          <a:latin typeface="Calibri" panose="020F0502020204030204" pitchFamily="34" charset="0"/>
                          <a:ea typeface="Times New Roman" panose="02020603050405020304" pitchFamily="18" charset="0"/>
                          <a:cs typeface="Times New Roman" panose="02020603050405020304" pitchFamily="18" charset="0"/>
                        </a:rPr>
                      </a:br>
                      <a:r>
                        <a:rPr lang="ca-ES" sz="1500" b="1" dirty="0">
                          <a:effectLst/>
                          <a:latin typeface="Calibri" panose="020F0502020204030204" pitchFamily="34" charset="0"/>
                          <a:ea typeface="Times New Roman" panose="02020603050405020304" pitchFamily="18" charset="0"/>
                          <a:cs typeface="Times New Roman" panose="02020603050405020304" pitchFamily="18" charset="0"/>
                        </a:rPr>
                        <a:t>(IVA inclòs)</a:t>
                      </a:r>
                      <a:endParaRPr lang="ca-ES" sz="1500" b="1"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2658023"/>
                  </a:ext>
                </a:extLst>
              </a:tr>
              <a:tr h="236268">
                <a:tc>
                  <a:txBody>
                    <a:bodyPr/>
                    <a:lstStyle/>
                    <a:p>
                      <a:pPr algn="just">
                        <a:lnSpc>
                          <a:spcPct val="110000"/>
                        </a:lnSpc>
                      </a:pPr>
                      <a:r>
                        <a:rPr lang="ca-ES" sz="1500" dirty="0">
                          <a:effectLst/>
                          <a:latin typeface="Calibri" panose="020F0502020204030204" pitchFamily="34" charset="0"/>
                          <a:ea typeface="Times New Roman" panose="02020603050405020304" pitchFamily="18" charset="0"/>
                          <a:cs typeface="Times New Roman" panose="02020603050405020304" pitchFamily="18" charset="0"/>
                        </a:rPr>
                        <a:t>Execució de les obres de concentració parcel·lària</a:t>
                      </a:r>
                      <a:endParaRPr lang="ca-ES" sz="15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10000"/>
                        </a:lnSpc>
                      </a:pPr>
                      <a:r>
                        <a:rPr lang="ca-ES" sz="1500">
                          <a:effectLst/>
                          <a:latin typeface="Calibri" panose="020F0502020204030204" pitchFamily="34" charset="0"/>
                          <a:ea typeface="Times New Roman" panose="02020603050405020304" pitchFamily="18" charset="0"/>
                          <a:cs typeface="Times New Roman" panose="02020603050405020304" pitchFamily="18" charset="0"/>
                        </a:rPr>
                        <a:t>129.722.927</a:t>
                      </a:r>
                      <a:endParaRPr lang="ca-ES" sz="150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10000"/>
                        </a:lnSpc>
                      </a:pPr>
                      <a:r>
                        <a:rPr lang="ca-ES" sz="1500" dirty="0">
                          <a:effectLst/>
                          <a:latin typeface="Calibri" panose="020F0502020204030204" pitchFamily="34" charset="0"/>
                          <a:ea typeface="Times New Roman" panose="02020603050405020304" pitchFamily="18" charset="0"/>
                          <a:cs typeface="Times New Roman" panose="02020603050405020304" pitchFamily="18" charset="0"/>
                        </a:rPr>
                        <a:t>150.478.595</a:t>
                      </a:r>
                      <a:endParaRPr lang="ca-ES" sz="15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875315195"/>
                  </a:ext>
                </a:extLst>
              </a:tr>
              <a:tr h="485892">
                <a:tc>
                  <a:txBody>
                    <a:bodyPr/>
                    <a:lstStyle/>
                    <a:p>
                      <a:pPr algn="just">
                        <a:lnSpc>
                          <a:spcPct val="110000"/>
                        </a:lnSpc>
                      </a:pPr>
                      <a:r>
                        <a:rPr lang="ca-ES" sz="1500" dirty="0">
                          <a:effectLst/>
                          <a:latin typeface="Calibri" panose="020F0502020204030204" pitchFamily="34" charset="0"/>
                          <a:ea typeface="Times New Roman" panose="02020603050405020304" pitchFamily="18" charset="0"/>
                          <a:cs typeface="Times New Roman" panose="02020603050405020304" pitchFamily="18" charset="0"/>
                        </a:rPr>
                        <a:t>Redacció dels projectes i execució de les obres de la xarxa de distribució del Canal Segarra-Garrigues </a:t>
                      </a:r>
                      <a:endParaRPr lang="ca-ES" sz="15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a:lnSpc>
                          <a:spcPct val="110000"/>
                        </a:lnSpc>
                      </a:pPr>
                      <a:r>
                        <a:rPr lang="ca-ES" sz="1500" dirty="0">
                          <a:effectLst/>
                          <a:latin typeface="Calibri" panose="020F0502020204030204" pitchFamily="34" charset="0"/>
                          <a:ea typeface="Times New Roman" panose="02020603050405020304" pitchFamily="18" charset="0"/>
                          <a:cs typeface="Times New Roman" panose="02020603050405020304" pitchFamily="18" charset="0"/>
                        </a:rPr>
                        <a:t>823.124.637</a:t>
                      </a:r>
                      <a:endParaRPr lang="ca-ES" sz="15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a:lnSpc>
                          <a:spcPct val="110000"/>
                        </a:lnSpc>
                      </a:pPr>
                      <a:r>
                        <a:rPr lang="ca-ES" sz="1500">
                          <a:effectLst/>
                          <a:latin typeface="Calibri" panose="020F0502020204030204" pitchFamily="34" charset="0"/>
                          <a:ea typeface="Times New Roman" panose="02020603050405020304" pitchFamily="18" charset="0"/>
                          <a:cs typeface="Times New Roman" panose="02020603050405020304" pitchFamily="18" charset="0"/>
                        </a:rPr>
                        <a:t>952.526.987</a:t>
                      </a:r>
                      <a:endParaRPr lang="ca-ES" sz="150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8081024"/>
                  </a:ext>
                </a:extLst>
              </a:tr>
              <a:tr h="236268">
                <a:tc>
                  <a:txBody>
                    <a:bodyPr/>
                    <a:lstStyle/>
                    <a:p>
                      <a:pPr algn="just">
                        <a:lnSpc>
                          <a:spcPct val="110000"/>
                        </a:lnSpc>
                      </a:pPr>
                      <a:r>
                        <a:rPr lang="ca-ES" sz="1500">
                          <a:effectLst/>
                          <a:latin typeface="Calibri" panose="020F0502020204030204" pitchFamily="34" charset="0"/>
                          <a:ea typeface="Times New Roman" panose="02020603050405020304" pitchFamily="18" charset="0"/>
                          <a:cs typeface="Times New Roman" panose="02020603050405020304" pitchFamily="18" charset="0"/>
                        </a:rPr>
                        <a:t>Total</a:t>
                      </a:r>
                      <a:endParaRPr lang="ca-ES" sz="150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0000"/>
                        </a:lnSpc>
                      </a:pPr>
                      <a:r>
                        <a:rPr lang="ca-ES" sz="1500" dirty="0">
                          <a:effectLst/>
                          <a:latin typeface="Calibri" panose="020F0502020204030204" pitchFamily="34" charset="0"/>
                          <a:ea typeface="Times New Roman" panose="02020603050405020304" pitchFamily="18" charset="0"/>
                          <a:cs typeface="Times New Roman" panose="02020603050405020304" pitchFamily="18" charset="0"/>
                        </a:rPr>
                        <a:t>952.847.564</a:t>
                      </a:r>
                      <a:endParaRPr lang="ca-ES" sz="15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0000"/>
                        </a:lnSpc>
                      </a:pPr>
                      <a:r>
                        <a:rPr lang="ca-ES" sz="1500" dirty="0">
                          <a:effectLst/>
                          <a:latin typeface="Calibri" panose="020F0502020204030204" pitchFamily="34" charset="0"/>
                          <a:ea typeface="Times New Roman" panose="02020603050405020304" pitchFamily="18" charset="0"/>
                          <a:cs typeface="Times New Roman" panose="02020603050405020304" pitchFamily="18" charset="0"/>
                        </a:rPr>
                        <a:t>1.103.005.582</a:t>
                      </a:r>
                      <a:endParaRPr lang="ca-ES" sz="15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1724532"/>
                  </a:ext>
                </a:extLst>
              </a:tr>
              <a:tr h="485892">
                <a:tc>
                  <a:txBody>
                    <a:bodyPr/>
                    <a:lstStyle/>
                    <a:p>
                      <a:pPr algn="just">
                        <a:lnSpc>
                          <a:spcPct val="110000"/>
                        </a:lnSpc>
                      </a:pPr>
                      <a:r>
                        <a:rPr lang="ca-ES" sz="1500" b="1" dirty="0">
                          <a:effectLst/>
                          <a:latin typeface="Calibri" panose="020F0502020204030204" pitchFamily="34" charset="0"/>
                          <a:ea typeface="Times New Roman" panose="02020603050405020304" pitchFamily="18" charset="0"/>
                          <a:cs typeface="Times New Roman" panose="02020603050405020304" pitchFamily="18" charset="0"/>
                        </a:rPr>
                        <a:t>Condicions econòmiques de l’adjudicació</a:t>
                      </a:r>
                      <a:endParaRPr lang="ca-ES" sz="15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0000"/>
                        </a:lnSpc>
                      </a:pPr>
                      <a:r>
                        <a:rPr lang="ca-ES" sz="1500" b="1" dirty="0">
                          <a:effectLst/>
                          <a:latin typeface="Calibri" panose="020F0502020204030204" pitchFamily="34" charset="0"/>
                          <a:ea typeface="Times New Roman" panose="02020603050405020304" pitchFamily="18" charset="0"/>
                          <a:cs typeface="Times New Roman" panose="02020603050405020304" pitchFamily="18" charset="0"/>
                        </a:rPr>
                        <a:t>Import </a:t>
                      </a:r>
                      <a:br>
                        <a:rPr lang="ca-ES" sz="1500" b="1" dirty="0">
                          <a:effectLst/>
                          <a:latin typeface="Calibri" panose="020F0502020204030204" pitchFamily="34" charset="0"/>
                          <a:ea typeface="Times New Roman" panose="02020603050405020304" pitchFamily="18" charset="0"/>
                          <a:cs typeface="Times New Roman" panose="02020603050405020304" pitchFamily="18" charset="0"/>
                        </a:rPr>
                      </a:br>
                      <a:r>
                        <a:rPr lang="ca-ES" sz="1500" b="1" dirty="0">
                          <a:effectLst/>
                          <a:latin typeface="Calibri" panose="020F0502020204030204" pitchFamily="34" charset="0"/>
                          <a:ea typeface="Times New Roman" panose="02020603050405020304" pitchFamily="18" charset="0"/>
                          <a:cs typeface="Times New Roman" panose="02020603050405020304" pitchFamily="18" charset="0"/>
                        </a:rPr>
                        <a:t>(IVA exclòs)</a:t>
                      </a:r>
                      <a:endParaRPr lang="ca-ES" sz="1500" b="1"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0000"/>
                        </a:lnSpc>
                      </a:pPr>
                      <a:r>
                        <a:rPr lang="ca-ES" sz="1500" b="1" dirty="0">
                          <a:effectLst/>
                          <a:latin typeface="Calibri" panose="020F0502020204030204" pitchFamily="34" charset="0"/>
                          <a:ea typeface="Times New Roman" panose="02020603050405020304" pitchFamily="18" charset="0"/>
                          <a:cs typeface="Times New Roman" panose="02020603050405020304" pitchFamily="18" charset="0"/>
                        </a:rPr>
                        <a:t>Import </a:t>
                      </a:r>
                      <a:br>
                        <a:rPr lang="ca-ES" sz="1500" b="1" dirty="0">
                          <a:effectLst/>
                          <a:latin typeface="Calibri" panose="020F0502020204030204" pitchFamily="34" charset="0"/>
                          <a:ea typeface="Times New Roman" panose="02020603050405020304" pitchFamily="18" charset="0"/>
                          <a:cs typeface="Times New Roman" panose="02020603050405020304" pitchFamily="18" charset="0"/>
                        </a:rPr>
                      </a:br>
                      <a:r>
                        <a:rPr lang="ca-ES" sz="1500" b="1" dirty="0">
                          <a:effectLst/>
                          <a:latin typeface="Calibri" panose="020F0502020204030204" pitchFamily="34" charset="0"/>
                          <a:ea typeface="Times New Roman" panose="02020603050405020304" pitchFamily="18" charset="0"/>
                          <a:cs typeface="Times New Roman" panose="02020603050405020304" pitchFamily="18" charset="0"/>
                        </a:rPr>
                        <a:t>(IVA inclòs)</a:t>
                      </a:r>
                      <a:endParaRPr lang="ca-ES" sz="1500" b="1"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8617530"/>
                  </a:ext>
                </a:extLst>
              </a:tr>
              <a:tr h="236268">
                <a:tc>
                  <a:txBody>
                    <a:bodyPr/>
                    <a:lstStyle/>
                    <a:p>
                      <a:pPr algn="just">
                        <a:lnSpc>
                          <a:spcPct val="110000"/>
                        </a:lnSpc>
                      </a:pPr>
                      <a:r>
                        <a:rPr lang="ca-ES" sz="1500" dirty="0">
                          <a:effectLst/>
                          <a:latin typeface="Calibri" panose="020F0502020204030204" pitchFamily="34" charset="0"/>
                          <a:ea typeface="Times New Roman" panose="02020603050405020304" pitchFamily="18" charset="0"/>
                          <a:cs typeface="Times New Roman" panose="02020603050405020304" pitchFamily="18" charset="0"/>
                        </a:rPr>
                        <a:t>Execució de les obres de concentració parcel·lària</a:t>
                      </a:r>
                      <a:endParaRPr lang="ca-ES" sz="15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10000"/>
                        </a:lnSpc>
                      </a:pPr>
                      <a:r>
                        <a:rPr lang="ca-ES" sz="15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129.388.965</a:t>
                      </a:r>
                      <a:endParaRPr lang="ca-ES" sz="15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10000"/>
                        </a:lnSpc>
                      </a:pPr>
                      <a:r>
                        <a:rPr lang="ca-ES" sz="1500">
                          <a:effectLst/>
                          <a:latin typeface="Calibri" panose="020F0502020204030204" pitchFamily="34" charset="0"/>
                          <a:ea typeface="Times New Roman" panose="02020603050405020304" pitchFamily="18" charset="0"/>
                          <a:cs typeface="Times New Roman" panose="02020603050405020304" pitchFamily="18" charset="0"/>
                        </a:rPr>
                        <a:t>150.091.199</a:t>
                      </a:r>
                      <a:endParaRPr lang="ca-ES" sz="150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79570293"/>
                  </a:ext>
                </a:extLst>
              </a:tr>
              <a:tr h="485892">
                <a:tc>
                  <a:txBody>
                    <a:bodyPr/>
                    <a:lstStyle/>
                    <a:p>
                      <a:pPr algn="just">
                        <a:lnSpc>
                          <a:spcPct val="110000"/>
                        </a:lnSpc>
                      </a:pPr>
                      <a:r>
                        <a:rPr lang="ca-ES" sz="1500" dirty="0">
                          <a:effectLst/>
                          <a:latin typeface="Calibri" panose="020F0502020204030204" pitchFamily="34" charset="0"/>
                          <a:ea typeface="Times New Roman" panose="02020603050405020304" pitchFamily="18" charset="0"/>
                          <a:cs typeface="Times New Roman" panose="02020603050405020304" pitchFamily="18" charset="0"/>
                        </a:rPr>
                        <a:t>Redacció dels projectes i execució de les obres de la xarxa de distribució del Canal Segarra-Garrigues </a:t>
                      </a:r>
                      <a:endParaRPr lang="ca-ES" sz="15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a:lnSpc>
                          <a:spcPct val="110000"/>
                        </a:lnSpc>
                      </a:pPr>
                      <a:r>
                        <a:rPr lang="ca-ES" sz="15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823.124.637</a:t>
                      </a:r>
                      <a:endParaRPr lang="ca-ES" sz="15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a:lnSpc>
                          <a:spcPct val="110000"/>
                        </a:lnSpc>
                      </a:pPr>
                      <a:r>
                        <a:rPr lang="ca-ES" sz="1500">
                          <a:effectLst/>
                          <a:latin typeface="Calibri" panose="020F0502020204030204" pitchFamily="34" charset="0"/>
                          <a:ea typeface="Times New Roman" panose="02020603050405020304" pitchFamily="18" charset="0"/>
                          <a:cs typeface="Times New Roman" panose="02020603050405020304" pitchFamily="18" charset="0"/>
                        </a:rPr>
                        <a:t>952.526.987</a:t>
                      </a:r>
                      <a:endParaRPr lang="ca-ES" sz="15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4344967"/>
                  </a:ext>
                </a:extLst>
              </a:tr>
              <a:tr h="236268">
                <a:tc>
                  <a:txBody>
                    <a:bodyPr/>
                    <a:lstStyle/>
                    <a:p>
                      <a:pPr algn="just">
                        <a:lnSpc>
                          <a:spcPct val="110000"/>
                        </a:lnSpc>
                      </a:pPr>
                      <a:r>
                        <a:rPr lang="ca-ES" sz="1500" dirty="0">
                          <a:effectLst/>
                          <a:latin typeface="Calibri" panose="020F0502020204030204" pitchFamily="34" charset="0"/>
                          <a:ea typeface="Times New Roman" panose="02020603050405020304" pitchFamily="18" charset="0"/>
                          <a:cs typeface="Times New Roman" panose="02020603050405020304" pitchFamily="18" charset="0"/>
                        </a:rPr>
                        <a:t>Total</a:t>
                      </a:r>
                      <a:endParaRPr lang="ca-ES" sz="15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0000"/>
                        </a:lnSpc>
                      </a:pPr>
                      <a:r>
                        <a:rPr lang="ca-ES" sz="15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952.513.602</a:t>
                      </a:r>
                      <a:endParaRPr lang="ca-ES" sz="15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0000"/>
                        </a:lnSpc>
                      </a:pPr>
                      <a:r>
                        <a:rPr lang="ca-ES" sz="1500" dirty="0">
                          <a:effectLst/>
                          <a:latin typeface="Calibri" panose="020F0502020204030204" pitchFamily="34" charset="0"/>
                          <a:ea typeface="Times New Roman" panose="02020603050405020304" pitchFamily="18" charset="0"/>
                          <a:cs typeface="Times New Roman" panose="02020603050405020304" pitchFamily="18" charset="0"/>
                        </a:rPr>
                        <a:t>1.102.618.186</a:t>
                      </a:r>
                      <a:endParaRPr lang="ca-ES" sz="15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5790044"/>
                  </a:ext>
                </a:extLst>
              </a:tr>
              <a:tr h="485892">
                <a:tc>
                  <a:txBody>
                    <a:bodyPr/>
                    <a:lstStyle/>
                    <a:p>
                      <a:pPr algn="just">
                        <a:lnSpc>
                          <a:spcPct val="110000"/>
                        </a:lnSpc>
                      </a:pPr>
                      <a:r>
                        <a:rPr lang="ca-ES" sz="1500" b="1" dirty="0">
                          <a:effectLst/>
                          <a:latin typeface="Calibri" panose="020F0502020204030204" pitchFamily="34" charset="0"/>
                          <a:ea typeface="Times New Roman" panose="02020603050405020304" pitchFamily="18" charset="0"/>
                          <a:cs typeface="Times New Roman" panose="02020603050405020304" pitchFamily="18" charset="0"/>
                        </a:rPr>
                        <a:t>Condicions econòmiques del contracte formalitzat</a:t>
                      </a:r>
                      <a:endParaRPr lang="ca-ES" sz="15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0000"/>
                        </a:lnSpc>
                      </a:pPr>
                      <a:r>
                        <a:rPr lang="ca-ES" sz="1500" b="1" dirty="0">
                          <a:effectLst/>
                          <a:latin typeface="Calibri" panose="020F0502020204030204" pitchFamily="34" charset="0"/>
                          <a:ea typeface="Times New Roman" panose="02020603050405020304" pitchFamily="18" charset="0"/>
                          <a:cs typeface="Times New Roman" panose="02020603050405020304" pitchFamily="18" charset="0"/>
                        </a:rPr>
                        <a:t>Import </a:t>
                      </a:r>
                      <a:br>
                        <a:rPr lang="ca-ES" sz="1500" b="1" dirty="0">
                          <a:effectLst/>
                          <a:latin typeface="Calibri" panose="020F0502020204030204" pitchFamily="34" charset="0"/>
                          <a:ea typeface="Times New Roman" panose="02020603050405020304" pitchFamily="18" charset="0"/>
                          <a:cs typeface="Times New Roman" panose="02020603050405020304" pitchFamily="18" charset="0"/>
                        </a:rPr>
                      </a:br>
                      <a:r>
                        <a:rPr lang="ca-ES" sz="1500" b="1" dirty="0">
                          <a:effectLst/>
                          <a:latin typeface="Calibri" panose="020F0502020204030204" pitchFamily="34" charset="0"/>
                          <a:ea typeface="Times New Roman" panose="02020603050405020304" pitchFamily="18" charset="0"/>
                          <a:cs typeface="Times New Roman" panose="02020603050405020304" pitchFamily="18" charset="0"/>
                        </a:rPr>
                        <a:t>(IVA exclòs)</a:t>
                      </a:r>
                      <a:endParaRPr lang="ca-ES" sz="1500" b="1"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0000"/>
                        </a:lnSpc>
                      </a:pPr>
                      <a:r>
                        <a:rPr lang="ca-ES" sz="1500" b="1" dirty="0">
                          <a:effectLst/>
                          <a:latin typeface="Calibri" panose="020F0502020204030204" pitchFamily="34" charset="0"/>
                          <a:ea typeface="Times New Roman" panose="02020603050405020304" pitchFamily="18" charset="0"/>
                          <a:cs typeface="Times New Roman" panose="02020603050405020304" pitchFamily="18" charset="0"/>
                        </a:rPr>
                        <a:t>Import </a:t>
                      </a:r>
                      <a:br>
                        <a:rPr lang="ca-ES" sz="1500" b="1" dirty="0">
                          <a:effectLst/>
                          <a:latin typeface="Calibri" panose="020F0502020204030204" pitchFamily="34" charset="0"/>
                          <a:ea typeface="Times New Roman" panose="02020603050405020304" pitchFamily="18" charset="0"/>
                          <a:cs typeface="Times New Roman" panose="02020603050405020304" pitchFamily="18" charset="0"/>
                        </a:rPr>
                      </a:br>
                      <a:r>
                        <a:rPr lang="ca-ES" sz="1500" b="1" dirty="0">
                          <a:effectLst/>
                          <a:latin typeface="Calibri" panose="020F0502020204030204" pitchFamily="34" charset="0"/>
                          <a:ea typeface="Times New Roman" panose="02020603050405020304" pitchFamily="18" charset="0"/>
                          <a:cs typeface="Times New Roman" panose="02020603050405020304" pitchFamily="18" charset="0"/>
                        </a:rPr>
                        <a:t>(IVA inclòs)</a:t>
                      </a:r>
                      <a:endParaRPr lang="ca-ES" sz="1500" b="1"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6853467"/>
                  </a:ext>
                </a:extLst>
              </a:tr>
              <a:tr h="236268">
                <a:tc>
                  <a:txBody>
                    <a:bodyPr/>
                    <a:lstStyle/>
                    <a:p>
                      <a:pPr algn="just">
                        <a:lnSpc>
                          <a:spcPct val="110000"/>
                        </a:lnSpc>
                      </a:pPr>
                      <a:r>
                        <a:rPr lang="ca-ES" sz="1500" dirty="0">
                          <a:effectLst/>
                          <a:latin typeface="Calibri" panose="020F0502020204030204" pitchFamily="34" charset="0"/>
                          <a:ea typeface="Times New Roman" panose="02020603050405020304" pitchFamily="18" charset="0"/>
                          <a:cs typeface="Times New Roman" panose="02020603050405020304" pitchFamily="18" charset="0"/>
                        </a:rPr>
                        <a:t>Execució de les obres de concentració parcel·lària</a:t>
                      </a:r>
                      <a:endParaRPr lang="ca-ES" sz="15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10000"/>
                        </a:lnSpc>
                      </a:pPr>
                      <a:r>
                        <a:rPr lang="ca-ES" sz="1500">
                          <a:effectLst/>
                          <a:latin typeface="Calibri" panose="020F0502020204030204" pitchFamily="34" charset="0"/>
                          <a:ea typeface="Times New Roman" panose="02020603050405020304" pitchFamily="18" charset="0"/>
                          <a:cs typeface="Times New Roman" panose="02020603050405020304" pitchFamily="18" charset="0"/>
                        </a:rPr>
                        <a:t>129.388.965</a:t>
                      </a:r>
                      <a:endParaRPr lang="ca-ES" sz="150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10000"/>
                        </a:lnSpc>
                      </a:pPr>
                      <a:r>
                        <a:rPr lang="ca-ES" sz="1500" dirty="0">
                          <a:effectLst/>
                          <a:latin typeface="Calibri" panose="020F0502020204030204" pitchFamily="34" charset="0"/>
                          <a:ea typeface="Times New Roman" panose="02020603050405020304" pitchFamily="18" charset="0"/>
                          <a:cs typeface="Times New Roman" panose="02020603050405020304" pitchFamily="18" charset="0"/>
                        </a:rPr>
                        <a:t>150.091.199</a:t>
                      </a:r>
                      <a:endParaRPr lang="ca-ES" sz="15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785227649"/>
                  </a:ext>
                </a:extLst>
              </a:tr>
              <a:tr h="485892">
                <a:tc>
                  <a:txBody>
                    <a:bodyPr/>
                    <a:lstStyle/>
                    <a:p>
                      <a:pPr algn="just">
                        <a:lnSpc>
                          <a:spcPct val="110000"/>
                        </a:lnSpc>
                      </a:pPr>
                      <a:r>
                        <a:rPr lang="ca-ES" sz="1500" dirty="0">
                          <a:effectLst/>
                          <a:latin typeface="Calibri" panose="020F0502020204030204" pitchFamily="34" charset="0"/>
                          <a:ea typeface="Times New Roman" panose="02020603050405020304" pitchFamily="18" charset="0"/>
                          <a:cs typeface="Times New Roman" panose="02020603050405020304" pitchFamily="18" charset="0"/>
                        </a:rPr>
                        <a:t>Redacció dels projectes i execució de les obres de la xarxa de distribució del Canal Segarra-Garrigues </a:t>
                      </a:r>
                      <a:endParaRPr lang="ca-ES" sz="15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a:lnSpc>
                          <a:spcPct val="110000"/>
                        </a:lnSpc>
                      </a:pPr>
                      <a:r>
                        <a:rPr lang="ca-ES" sz="1500" dirty="0">
                          <a:effectLst/>
                          <a:latin typeface="Calibri" panose="020F0502020204030204" pitchFamily="34" charset="0"/>
                          <a:ea typeface="Times New Roman" panose="02020603050405020304" pitchFamily="18" charset="0"/>
                          <a:cs typeface="Times New Roman" panose="02020603050405020304" pitchFamily="18" charset="0"/>
                        </a:rPr>
                        <a:t>794.384.599</a:t>
                      </a:r>
                      <a:endParaRPr lang="ca-ES" sz="15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a:lnSpc>
                          <a:spcPct val="110000"/>
                        </a:lnSpc>
                      </a:pPr>
                      <a:r>
                        <a:rPr lang="ca-ES" sz="1500" dirty="0">
                          <a:effectLst/>
                          <a:latin typeface="Calibri" panose="020F0502020204030204" pitchFamily="34" charset="0"/>
                          <a:ea typeface="Times New Roman" panose="02020603050405020304" pitchFamily="18" charset="0"/>
                          <a:cs typeface="Times New Roman" panose="02020603050405020304" pitchFamily="18" charset="0"/>
                        </a:rPr>
                        <a:t>919.188.543</a:t>
                      </a:r>
                      <a:endParaRPr lang="ca-ES" sz="15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7838463"/>
                  </a:ext>
                </a:extLst>
              </a:tr>
              <a:tr h="236268">
                <a:tc>
                  <a:txBody>
                    <a:bodyPr/>
                    <a:lstStyle/>
                    <a:p>
                      <a:pPr algn="just">
                        <a:lnSpc>
                          <a:spcPct val="110000"/>
                        </a:lnSpc>
                      </a:pPr>
                      <a:r>
                        <a:rPr lang="ca-ES" sz="1500">
                          <a:effectLst/>
                          <a:latin typeface="Calibri" panose="020F0502020204030204" pitchFamily="34" charset="0"/>
                          <a:ea typeface="Times New Roman" panose="02020603050405020304" pitchFamily="18" charset="0"/>
                          <a:cs typeface="Times New Roman" panose="02020603050405020304" pitchFamily="18" charset="0"/>
                        </a:rPr>
                        <a:t>Total</a:t>
                      </a:r>
                      <a:endParaRPr lang="ca-ES" sz="150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0000"/>
                        </a:lnSpc>
                      </a:pPr>
                      <a:r>
                        <a:rPr lang="ca-ES" sz="1500" dirty="0">
                          <a:effectLst/>
                          <a:latin typeface="Calibri" panose="020F0502020204030204" pitchFamily="34" charset="0"/>
                          <a:ea typeface="Times New Roman" panose="02020603050405020304" pitchFamily="18" charset="0"/>
                          <a:cs typeface="Times New Roman" panose="02020603050405020304" pitchFamily="18" charset="0"/>
                        </a:rPr>
                        <a:t>923.773.564</a:t>
                      </a:r>
                      <a:endParaRPr lang="ca-ES" sz="15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0000"/>
                        </a:lnSpc>
                      </a:pPr>
                      <a:r>
                        <a:rPr lang="ca-ES" sz="1500" dirty="0">
                          <a:effectLst/>
                          <a:latin typeface="Calibri" panose="020F0502020204030204" pitchFamily="34" charset="0"/>
                          <a:ea typeface="Times New Roman" panose="02020603050405020304" pitchFamily="18" charset="0"/>
                          <a:cs typeface="Times New Roman" panose="02020603050405020304" pitchFamily="18" charset="0"/>
                        </a:rPr>
                        <a:t>1.069.279.742</a:t>
                      </a:r>
                      <a:endParaRPr lang="ca-ES" sz="15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8213573"/>
                  </a:ext>
                </a:extLst>
              </a:tr>
            </a:tbl>
          </a:graphicData>
        </a:graphic>
      </p:graphicFrame>
    </p:spTree>
    <p:extLst>
      <p:ext uri="{BB962C8B-B14F-4D97-AF65-F5344CB8AC3E}">
        <p14:creationId xmlns:p14="http://schemas.microsoft.com/office/powerpoint/2010/main" val="3272774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idor de contingut 2">
            <a:extLst>
              <a:ext uri="{FF2B5EF4-FFF2-40B4-BE49-F238E27FC236}">
                <a16:creationId xmlns:a16="http://schemas.microsoft.com/office/drawing/2014/main" id="{BDD32BBF-81E6-43EF-A043-D2BF640559DA}"/>
              </a:ext>
            </a:extLst>
          </p:cNvPr>
          <p:cNvSpPr>
            <a:spLocks noGrp="1"/>
          </p:cNvSpPr>
          <p:nvPr>
            <p:ph idx="1"/>
          </p:nvPr>
        </p:nvSpPr>
        <p:spPr>
          <a:xfrm>
            <a:off x="333201" y="1767962"/>
            <a:ext cx="11525598" cy="4770950"/>
          </a:xfrm>
        </p:spPr>
        <p:txBody>
          <a:bodyPr>
            <a:normAutofit/>
          </a:bodyPr>
          <a:lstStyle/>
          <a:p>
            <a:r>
              <a:rPr lang="ca-ES" sz="2200" dirty="0">
                <a:latin typeface="Calibri (cos)"/>
              </a:rPr>
              <a:t>Modificats 1 i 2 de 19 d’abril del 2005</a:t>
            </a:r>
          </a:p>
          <a:p>
            <a:pPr lvl="1">
              <a:spcBef>
                <a:spcPts val="1200"/>
              </a:spcBef>
            </a:pPr>
            <a:r>
              <a:rPr lang="ca-ES" sz="2200" b="1" dirty="0">
                <a:effectLst/>
                <a:latin typeface="Calibri (cos)"/>
                <a:ea typeface="Times New Roman" panose="02020603050405020304" pitchFamily="18" charset="0"/>
              </a:rPr>
              <a:t>S’ampliaven les tasques </a:t>
            </a:r>
            <a:r>
              <a:rPr lang="ca-ES" sz="2200" dirty="0">
                <a:effectLst/>
                <a:latin typeface="Calibri (cos)"/>
                <a:ea typeface="Times New Roman" panose="02020603050405020304" pitchFamily="18" charset="0"/>
              </a:rPr>
              <a:t>que havia d’exercir </a:t>
            </a:r>
            <a:r>
              <a:rPr lang="ca-ES" sz="2200" dirty="0" err="1">
                <a:effectLst/>
                <a:latin typeface="Calibri (cos)"/>
                <a:ea typeface="Times New Roman" panose="02020603050405020304" pitchFamily="18" charset="0"/>
              </a:rPr>
              <a:t>REGSEGA</a:t>
            </a:r>
            <a:r>
              <a:rPr lang="ca-ES" sz="2200" dirty="0">
                <a:effectLst/>
                <a:latin typeface="Calibri (cos)"/>
                <a:ea typeface="Times New Roman" panose="02020603050405020304" pitchFamily="18" charset="0"/>
              </a:rPr>
              <a:t> com a supervisora de les obres, en relació a alguns sectors.</a:t>
            </a:r>
            <a:endParaRPr lang="ca-ES" sz="2200" b="1" dirty="0">
              <a:latin typeface="Calibri (cos)"/>
            </a:endParaRPr>
          </a:p>
          <a:p>
            <a:r>
              <a:rPr lang="ca-ES" sz="2200" dirty="0">
                <a:latin typeface="Calibri (cos)"/>
              </a:rPr>
              <a:t>Modificat 3 de 27 de juliol del 2005</a:t>
            </a:r>
          </a:p>
          <a:p>
            <a:pPr lvl="1">
              <a:spcBef>
                <a:spcPts val="1200"/>
              </a:spcBef>
            </a:pPr>
            <a:r>
              <a:rPr lang="ca-ES" sz="2200" dirty="0">
                <a:effectLst/>
                <a:latin typeface="Calibri (cos)"/>
                <a:ea typeface="Times New Roman" panose="02020603050405020304" pitchFamily="18" charset="0"/>
              </a:rPr>
              <a:t>S’actualitzava al 2005 el </a:t>
            </a:r>
            <a:r>
              <a:rPr lang="ca-ES" sz="2200" b="1" dirty="0">
                <a:effectLst/>
                <a:latin typeface="Calibri (cos)"/>
                <a:ea typeface="Times New Roman" panose="02020603050405020304" pitchFamily="18" charset="0"/>
              </a:rPr>
              <a:t>quadre de preus</a:t>
            </a:r>
            <a:r>
              <a:rPr lang="ca-ES" sz="2200" dirty="0">
                <a:effectLst/>
                <a:latin typeface="Calibri (cos)"/>
                <a:ea typeface="Times New Roman" panose="02020603050405020304" pitchFamily="18" charset="0"/>
              </a:rPr>
              <a:t>.</a:t>
            </a:r>
          </a:p>
          <a:p>
            <a:pPr lvl="1">
              <a:spcBef>
                <a:spcPts val="1200"/>
              </a:spcBef>
            </a:pPr>
            <a:r>
              <a:rPr lang="ca-ES" sz="2200" dirty="0">
                <a:effectLst/>
                <a:latin typeface="Calibri (cos)"/>
                <a:ea typeface="Times New Roman" panose="02020603050405020304" pitchFamily="18" charset="0"/>
              </a:rPr>
              <a:t>Es preveia l’elaboració, juntament amb el ajuntaments de la zona, d’un </a:t>
            </a:r>
            <a:r>
              <a:rPr lang="ca-ES" sz="2200" b="1" dirty="0">
                <a:effectLst/>
                <a:latin typeface="Calibri (cos)"/>
                <a:ea typeface="Times New Roman" panose="02020603050405020304" pitchFamily="18" charset="0"/>
              </a:rPr>
              <a:t>pla d’actuacions</a:t>
            </a:r>
            <a:r>
              <a:rPr lang="ca-ES" sz="2200" dirty="0">
                <a:effectLst/>
                <a:latin typeface="Calibri (cos)"/>
                <a:ea typeface="Times New Roman" panose="02020603050405020304" pitchFamily="18" charset="0"/>
              </a:rPr>
              <a:t>.</a:t>
            </a:r>
            <a:endParaRPr lang="ca-ES" sz="2200" dirty="0">
              <a:latin typeface="Calibri (cos)"/>
            </a:endParaRPr>
          </a:p>
          <a:p>
            <a:r>
              <a:rPr lang="ca-ES" sz="2200" dirty="0">
                <a:latin typeface="Calibri (cos)"/>
              </a:rPr>
              <a:t>Modificat 4 de 30 de desembre del 2013</a:t>
            </a:r>
          </a:p>
          <a:p>
            <a:pPr lvl="1">
              <a:spcBef>
                <a:spcPts val="1200"/>
              </a:spcBef>
            </a:pPr>
            <a:r>
              <a:rPr lang="ca-ES" sz="2200" dirty="0">
                <a:effectLst/>
                <a:latin typeface="Calibri (cos)"/>
                <a:ea typeface="Times New Roman" panose="02020603050405020304" pitchFamily="18" charset="0"/>
              </a:rPr>
              <a:t>La creació d’un </a:t>
            </a:r>
            <a:r>
              <a:rPr lang="ca-ES" sz="2200" b="1" dirty="0">
                <a:effectLst/>
                <a:latin typeface="Calibri (cos)"/>
                <a:ea typeface="Times New Roman" panose="02020603050405020304" pitchFamily="18" charset="0"/>
              </a:rPr>
              <a:t>nou sistema d’aportacions dels regants</a:t>
            </a:r>
            <a:r>
              <a:rPr lang="ca-ES" sz="2200" dirty="0">
                <a:effectLst/>
                <a:latin typeface="Calibri (cos)"/>
                <a:ea typeface="Times New Roman" panose="02020603050405020304" pitchFamily="18" charset="0"/>
              </a:rPr>
              <a:t>, a través de la tarifa d’aportació reduïda, d’acord amb la nova redacció de l’article 47 del Decret legislatiu 3/2003, del 4 de novembre, pel qual s’aprova el text refós de la legislació en matèria d’aigües de Catalunya, donada per l’article 17 de la Llei 10/2011, del 29 de desembre, de simplificació i millorament de la regulació normativa.</a:t>
            </a:r>
            <a:endParaRPr lang="ca-ES" sz="2200" dirty="0">
              <a:latin typeface="Calibri (cos)"/>
            </a:endParaRPr>
          </a:p>
          <a:p>
            <a:endParaRPr lang="ca-ES" sz="2200" dirty="0">
              <a:latin typeface="Calibri (cos)"/>
            </a:endParaRPr>
          </a:p>
          <a:p>
            <a:pPr marL="0" indent="0">
              <a:buNone/>
            </a:pPr>
            <a:endParaRPr lang="ca-ES" sz="2200" dirty="0">
              <a:latin typeface="Calibri (cos)"/>
            </a:endParaRPr>
          </a:p>
          <a:p>
            <a:endParaRPr lang="ca-ES" sz="2200" dirty="0">
              <a:latin typeface="Calibri (cos)"/>
            </a:endParaRPr>
          </a:p>
        </p:txBody>
      </p:sp>
      <p:sp>
        <p:nvSpPr>
          <p:cNvPr id="4" name="Contenidor de número de diapositiva 3">
            <a:extLst>
              <a:ext uri="{FF2B5EF4-FFF2-40B4-BE49-F238E27FC236}">
                <a16:creationId xmlns:a16="http://schemas.microsoft.com/office/drawing/2014/main" id="{4A1091D1-F66A-A5ED-867C-643FBF4E778C}"/>
              </a:ext>
            </a:extLst>
          </p:cNvPr>
          <p:cNvSpPr>
            <a:spLocks noGrp="1"/>
          </p:cNvSpPr>
          <p:nvPr>
            <p:ph type="sldNum" sz="quarter" idx="12"/>
          </p:nvPr>
        </p:nvSpPr>
        <p:spPr/>
        <p:txBody>
          <a:bodyPr/>
          <a:lstStyle/>
          <a:p>
            <a:pPr>
              <a:defRPr/>
            </a:pPr>
            <a:fld id="{DBB8689D-99F4-4013-966A-585EAC837C0C}" type="slidenum">
              <a:rPr lang="ca-ES" smtClean="0"/>
              <a:pPr>
                <a:defRPr/>
              </a:pPr>
              <a:t>21</a:t>
            </a:fld>
            <a:endParaRPr lang="ca-ES"/>
          </a:p>
        </p:txBody>
      </p:sp>
      <p:sp>
        <p:nvSpPr>
          <p:cNvPr id="5" name="Contenidor de contingut 2">
            <a:extLst>
              <a:ext uri="{FF2B5EF4-FFF2-40B4-BE49-F238E27FC236}">
                <a16:creationId xmlns:a16="http://schemas.microsoft.com/office/drawing/2014/main" id="{869D9E3F-E38A-3BAC-44A8-4A9183F550C7}"/>
              </a:ext>
            </a:extLst>
          </p:cNvPr>
          <p:cNvSpPr txBox="1">
            <a:spLocks/>
          </p:cNvSpPr>
          <p:nvPr/>
        </p:nvSpPr>
        <p:spPr>
          <a:xfrm>
            <a:off x="333201" y="1338741"/>
            <a:ext cx="10596418" cy="43540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Tx/>
              <a:buBlip>
                <a:blip r:embed="rId2"/>
              </a:buBlip>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B003E"/>
              </a:buClr>
              <a:buFont typeface="Arial" panose="020B0604020202020204" pitchFamily="34" charset="0"/>
              <a:buChar char="•"/>
              <a:defRPr sz="16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B003E"/>
              </a:buClr>
              <a:buFont typeface="Wingdings" panose="05000000000000000000" pitchFamily="2" charset="2"/>
              <a:buChar char="Ø"/>
              <a:defRPr sz="14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B003E"/>
              </a:buClr>
              <a:buFont typeface="Wingdings" panose="05000000000000000000" pitchFamily="2" charset="2"/>
              <a:buChar char="§"/>
              <a:defRPr sz="14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B003E"/>
              </a:buClr>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SzPts val="1200"/>
              <a:buFontTx/>
              <a:buNone/>
            </a:pPr>
            <a:r>
              <a:rPr lang="ca-ES" sz="2100" b="1" dirty="0">
                <a:solidFill>
                  <a:srgbClr val="AB003E"/>
                </a:solidFill>
              </a:rPr>
              <a:t>Modificacions contractuals formalitzades. Aspectes més rellevants</a:t>
            </a:r>
          </a:p>
          <a:p>
            <a:pPr marL="0" indent="0" algn="just">
              <a:lnSpc>
                <a:spcPct val="110000"/>
              </a:lnSpc>
              <a:buSzPts val="1200"/>
              <a:buFontTx/>
              <a:buNone/>
            </a:pPr>
            <a:endParaRPr lang="ca-ES" sz="2200" b="1" dirty="0">
              <a:solidFill>
                <a:srgbClr val="AB003E"/>
              </a:solidFill>
            </a:endParaRPr>
          </a:p>
          <a:p>
            <a:pPr marL="0" indent="0" algn="just">
              <a:lnSpc>
                <a:spcPct val="110000"/>
              </a:lnSpc>
              <a:buSzPts val="1200"/>
              <a:buFontTx/>
              <a:buNone/>
            </a:pPr>
            <a:endParaRPr lang="ca-ES" sz="2200" b="1" dirty="0">
              <a:solidFill>
                <a:srgbClr val="C00000"/>
              </a:solidFill>
            </a:endParaRPr>
          </a:p>
          <a:p>
            <a:pPr marL="0" indent="0">
              <a:buFontTx/>
              <a:buNone/>
            </a:pPr>
            <a:endParaRPr lang="ca-ES" dirty="0"/>
          </a:p>
        </p:txBody>
      </p:sp>
      <p:sp>
        <p:nvSpPr>
          <p:cNvPr id="2" name="Títol 1">
            <a:extLst>
              <a:ext uri="{FF2B5EF4-FFF2-40B4-BE49-F238E27FC236}">
                <a16:creationId xmlns:a16="http://schemas.microsoft.com/office/drawing/2014/main" id="{EA12654B-7896-64DB-1942-B7F577D5E1CF}"/>
              </a:ext>
            </a:extLst>
          </p:cNvPr>
          <p:cNvSpPr txBox="1">
            <a:spLocks/>
          </p:cNvSpPr>
          <p:nvPr/>
        </p:nvSpPr>
        <p:spPr>
          <a:xfrm>
            <a:off x="333201" y="642163"/>
            <a:ext cx="11525598" cy="584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baseline="0">
                <a:solidFill>
                  <a:srgbClr val="AB003E"/>
                </a:solidFill>
                <a:latin typeface="+mj-lt"/>
                <a:ea typeface="+mj-ea"/>
                <a:cs typeface="+mj-cs"/>
              </a:defRPr>
            </a:lvl1pPr>
          </a:lstStyle>
          <a:p>
            <a:r>
              <a:rPr lang="ca-ES" dirty="0">
                <a:latin typeface="Calibri (cos)"/>
              </a:rPr>
              <a:t>CONCENTRACIÓ PARCEL·LÀRIA I XARXA DE DISTRIBUCIÓ</a:t>
            </a:r>
          </a:p>
        </p:txBody>
      </p:sp>
    </p:spTree>
    <p:extLst>
      <p:ext uri="{BB962C8B-B14F-4D97-AF65-F5344CB8AC3E}">
        <p14:creationId xmlns:p14="http://schemas.microsoft.com/office/powerpoint/2010/main" val="2204169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idor de contingut 2">
            <a:extLst>
              <a:ext uri="{FF2B5EF4-FFF2-40B4-BE49-F238E27FC236}">
                <a16:creationId xmlns:a16="http://schemas.microsoft.com/office/drawing/2014/main" id="{BDD32BBF-81E6-43EF-A043-D2BF640559DA}"/>
              </a:ext>
            </a:extLst>
          </p:cNvPr>
          <p:cNvSpPr>
            <a:spLocks noGrp="1"/>
          </p:cNvSpPr>
          <p:nvPr>
            <p:ph idx="1"/>
          </p:nvPr>
        </p:nvSpPr>
        <p:spPr>
          <a:xfrm>
            <a:off x="595744" y="1851952"/>
            <a:ext cx="11139055" cy="4363885"/>
          </a:xfrm>
        </p:spPr>
        <p:txBody>
          <a:bodyPr>
            <a:noAutofit/>
          </a:bodyPr>
          <a:lstStyle/>
          <a:p>
            <a:r>
              <a:rPr lang="ca-ES" sz="2000" dirty="0">
                <a:latin typeface="Calibri (cos)"/>
              </a:rPr>
              <a:t>Modificat 5 de 30 de setembre del 2013</a:t>
            </a:r>
          </a:p>
          <a:p>
            <a:pPr lvl="1">
              <a:spcBef>
                <a:spcPts val="1200"/>
              </a:spcBef>
            </a:pPr>
            <a:r>
              <a:rPr lang="ca-ES" sz="2000" dirty="0">
                <a:effectLst/>
                <a:latin typeface="Calibri (cos)"/>
                <a:ea typeface="Times New Roman" panose="02020603050405020304" pitchFamily="18" charset="0"/>
              </a:rPr>
              <a:t>Es preveu que, per desenvolupar els projectes, cal prendre com a nova referència rellevant la </a:t>
            </a:r>
            <a:r>
              <a:rPr lang="ca-ES" sz="2000" b="1" dirty="0">
                <a:effectLst/>
                <a:latin typeface="Calibri (cos)"/>
                <a:ea typeface="Times New Roman" panose="02020603050405020304" pitchFamily="18" charset="0"/>
              </a:rPr>
              <a:t>Declaració d’Impacte Ambiental, del 8 d’octubre del 2010</a:t>
            </a:r>
            <a:r>
              <a:rPr lang="ca-ES" sz="2000" dirty="0">
                <a:effectLst/>
                <a:latin typeface="Calibri (cos)"/>
                <a:ea typeface="Times New Roman" panose="02020603050405020304" pitchFamily="18" charset="0"/>
              </a:rPr>
              <a:t>.</a:t>
            </a:r>
          </a:p>
          <a:p>
            <a:pPr lvl="1">
              <a:spcBef>
                <a:spcPts val="1200"/>
              </a:spcBef>
            </a:pPr>
            <a:r>
              <a:rPr lang="ca-ES" sz="2000" b="1" dirty="0">
                <a:effectLst/>
                <a:latin typeface="Calibri (cos)"/>
                <a:ea typeface="Times New Roman" panose="02020603050405020304" pitchFamily="18" charset="0"/>
              </a:rPr>
              <a:t>S’ajusta el calendari d’execució</a:t>
            </a:r>
            <a:r>
              <a:rPr lang="ca-ES" sz="2000" dirty="0">
                <a:effectLst/>
                <a:latin typeface="Calibri (cos)"/>
                <a:ea typeface="Times New Roman" panose="02020603050405020304" pitchFamily="18" charset="0"/>
              </a:rPr>
              <a:t> i s’estableix que s’anirà actualitzant de comú acord entre les parts, segons l’evolució de la xarxa de regulació i transport, de la Declaració d’Impacte Ambiental, del 8 d’octubre del 2010, de la promoció dels regants, de l’aplicació, en matèria de regadius, de la Llei 10/2011, del 29 de desembre, de simplificació i millorament de la regulació normativa, dels procediments administratius de concentració parcel·lària, i d’altres factors que poguessin incidir.</a:t>
            </a:r>
            <a:endParaRPr lang="ca-ES" sz="2000" dirty="0">
              <a:latin typeface="Calibri (cos)"/>
              <a:ea typeface="Times New Roman" panose="02020603050405020304" pitchFamily="18" charset="0"/>
            </a:endParaRPr>
          </a:p>
          <a:p>
            <a:pPr lvl="1">
              <a:spcBef>
                <a:spcPts val="1200"/>
              </a:spcBef>
            </a:pPr>
            <a:r>
              <a:rPr lang="ca-ES" sz="2000" dirty="0">
                <a:effectLst/>
                <a:latin typeface="Calibri (cos)"/>
                <a:ea typeface="Times New Roman" panose="02020603050405020304" pitchFamily="18" charset="0"/>
              </a:rPr>
              <a:t>Es preveu fer efectiu el dret </a:t>
            </a:r>
            <a:r>
              <a:rPr lang="ca-ES" sz="2000" dirty="0" err="1">
                <a:effectLst/>
                <a:latin typeface="Calibri (cos)"/>
                <a:ea typeface="Times New Roman" panose="02020603050405020304" pitchFamily="18" charset="0"/>
              </a:rPr>
              <a:t>d’ASG</a:t>
            </a:r>
            <a:r>
              <a:rPr lang="ca-ES" sz="2000" dirty="0">
                <a:effectLst/>
                <a:latin typeface="Calibri (cos)"/>
                <a:ea typeface="Times New Roman" panose="02020603050405020304" pitchFamily="18" charset="0"/>
              </a:rPr>
              <a:t> de cobrament de l’</a:t>
            </a:r>
            <a:r>
              <a:rPr lang="ca-ES" sz="2000" b="1" dirty="0">
                <a:effectLst/>
                <a:latin typeface="Calibri (cos)"/>
                <a:ea typeface="Times New Roman" panose="02020603050405020304" pitchFamily="18" charset="0"/>
              </a:rPr>
              <a:t>actualització, en funció de la variació experimentada per l’IPC, de la tarifa de servei</a:t>
            </a:r>
            <a:r>
              <a:rPr lang="ca-ES" sz="2000" dirty="0">
                <a:effectLst/>
                <a:latin typeface="Calibri (cos)"/>
                <a:ea typeface="Times New Roman" panose="02020603050405020304" pitchFamily="18" charset="0"/>
              </a:rPr>
              <a:t>.</a:t>
            </a:r>
          </a:p>
          <a:p>
            <a:pPr lvl="1">
              <a:spcBef>
                <a:spcPts val="1200"/>
              </a:spcBef>
            </a:pPr>
            <a:r>
              <a:rPr lang="ca-ES" sz="2000" dirty="0">
                <a:latin typeface="Calibri (cos)"/>
              </a:rPr>
              <a:t>Es </a:t>
            </a:r>
            <a:r>
              <a:rPr lang="ca-ES" sz="2000" b="1" dirty="0">
                <a:latin typeface="Calibri (cos)"/>
              </a:rPr>
              <a:t>modifica la tarifa de consum i explotació</a:t>
            </a:r>
            <a:r>
              <a:rPr lang="ca-ES" sz="2000" dirty="0">
                <a:latin typeface="Calibri (cos)"/>
              </a:rPr>
              <a:t>, tant pel que fa a l’estructura i els imports com pel que fa al sistema per a la seva actualització.</a:t>
            </a:r>
          </a:p>
          <a:p>
            <a:pPr marL="0" indent="0">
              <a:buNone/>
            </a:pPr>
            <a:endParaRPr lang="ca-ES" sz="2000" dirty="0">
              <a:latin typeface="Calibri (cos)"/>
            </a:endParaRPr>
          </a:p>
          <a:p>
            <a:endParaRPr lang="ca-ES" sz="2000" dirty="0">
              <a:latin typeface="Calibri (cos)"/>
            </a:endParaRPr>
          </a:p>
          <a:p>
            <a:pPr marL="0" indent="0">
              <a:buNone/>
            </a:pPr>
            <a:endParaRPr lang="ca-ES" sz="2000" dirty="0">
              <a:latin typeface="Calibri (cos)"/>
            </a:endParaRPr>
          </a:p>
          <a:p>
            <a:endParaRPr lang="ca-ES" sz="2000" dirty="0">
              <a:latin typeface="Calibri (cos)"/>
            </a:endParaRPr>
          </a:p>
        </p:txBody>
      </p:sp>
      <p:sp>
        <p:nvSpPr>
          <p:cNvPr id="4" name="Contenidor de número de diapositiva 3">
            <a:extLst>
              <a:ext uri="{FF2B5EF4-FFF2-40B4-BE49-F238E27FC236}">
                <a16:creationId xmlns:a16="http://schemas.microsoft.com/office/drawing/2014/main" id="{4A1091D1-F66A-A5ED-867C-643FBF4E778C}"/>
              </a:ext>
            </a:extLst>
          </p:cNvPr>
          <p:cNvSpPr>
            <a:spLocks noGrp="1"/>
          </p:cNvSpPr>
          <p:nvPr>
            <p:ph type="sldNum" sz="quarter" idx="12"/>
          </p:nvPr>
        </p:nvSpPr>
        <p:spPr/>
        <p:txBody>
          <a:bodyPr/>
          <a:lstStyle/>
          <a:p>
            <a:pPr>
              <a:defRPr/>
            </a:pPr>
            <a:fld id="{DBB8689D-99F4-4013-966A-585EAC837C0C}" type="slidenum">
              <a:rPr lang="ca-ES" smtClean="0"/>
              <a:pPr>
                <a:defRPr/>
              </a:pPr>
              <a:t>22</a:t>
            </a:fld>
            <a:endParaRPr lang="ca-ES"/>
          </a:p>
        </p:txBody>
      </p:sp>
      <p:sp>
        <p:nvSpPr>
          <p:cNvPr id="2" name="Títol 1">
            <a:extLst>
              <a:ext uri="{FF2B5EF4-FFF2-40B4-BE49-F238E27FC236}">
                <a16:creationId xmlns:a16="http://schemas.microsoft.com/office/drawing/2014/main" id="{81F279E8-54A6-3256-43AA-E92727F34658}"/>
              </a:ext>
            </a:extLst>
          </p:cNvPr>
          <p:cNvSpPr txBox="1">
            <a:spLocks/>
          </p:cNvSpPr>
          <p:nvPr/>
        </p:nvSpPr>
        <p:spPr>
          <a:xfrm>
            <a:off x="333201" y="642163"/>
            <a:ext cx="11525598" cy="584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baseline="0">
                <a:solidFill>
                  <a:srgbClr val="AB003E"/>
                </a:solidFill>
                <a:latin typeface="+mj-lt"/>
                <a:ea typeface="+mj-ea"/>
                <a:cs typeface="+mj-cs"/>
              </a:defRPr>
            </a:lvl1pPr>
          </a:lstStyle>
          <a:p>
            <a:r>
              <a:rPr lang="ca-ES" dirty="0">
                <a:latin typeface="Calibri (cos)"/>
              </a:rPr>
              <a:t>CONCENTRACIÓ PARCEL·LÀRIA I XARXA DE DISTRIBUCIÓ</a:t>
            </a:r>
          </a:p>
        </p:txBody>
      </p:sp>
      <p:sp>
        <p:nvSpPr>
          <p:cNvPr id="6" name="Contenidor de contingut 2">
            <a:extLst>
              <a:ext uri="{FF2B5EF4-FFF2-40B4-BE49-F238E27FC236}">
                <a16:creationId xmlns:a16="http://schemas.microsoft.com/office/drawing/2014/main" id="{D8D18B85-1AA6-E4CD-1353-385276FD3468}"/>
              </a:ext>
            </a:extLst>
          </p:cNvPr>
          <p:cNvSpPr txBox="1">
            <a:spLocks/>
          </p:cNvSpPr>
          <p:nvPr/>
        </p:nvSpPr>
        <p:spPr>
          <a:xfrm>
            <a:off x="333201" y="1378741"/>
            <a:ext cx="10596418" cy="43540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Tx/>
              <a:buBlip>
                <a:blip r:embed="rId2"/>
              </a:buBlip>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B003E"/>
              </a:buClr>
              <a:buFont typeface="Arial" panose="020B0604020202020204" pitchFamily="34" charset="0"/>
              <a:buChar char="•"/>
              <a:defRPr sz="16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B003E"/>
              </a:buClr>
              <a:buFont typeface="Wingdings" panose="05000000000000000000" pitchFamily="2" charset="2"/>
              <a:buChar char="Ø"/>
              <a:defRPr sz="14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B003E"/>
              </a:buClr>
              <a:buFont typeface="Wingdings" panose="05000000000000000000" pitchFamily="2" charset="2"/>
              <a:buChar char="§"/>
              <a:defRPr sz="14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B003E"/>
              </a:buClr>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SzPts val="1200"/>
              <a:buFontTx/>
              <a:buNone/>
            </a:pPr>
            <a:r>
              <a:rPr lang="ca-ES" sz="2100" b="1" dirty="0">
                <a:solidFill>
                  <a:srgbClr val="AB003E"/>
                </a:solidFill>
              </a:rPr>
              <a:t>Modificacions contractuals formalitzades. Aspectes més rellevants</a:t>
            </a:r>
          </a:p>
          <a:p>
            <a:pPr marL="0" indent="0" algn="just">
              <a:lnSpc>
                <a:spcPct val="110000"/>
              </a:lnSpc>
              <a:buSzPts val="1200"/>
              <a:buFontTx/>
              <a:buNone/>
            </a:pPr>
            <a:endParaRPr lang="ca-ES" sz="2000" b="1" dirty="0">
              <a:solidFill>
                <a:srgbClr val="AB003E"/>
              </a:solidFill>
            </a:endParaRPr>
          </a:p>
          <a:p>
            <a:pPr marL="0" indent="0" algn="just">
              <a:lnSpc>
                <a:spcPct val="110000"/>
              </a:lnSpc>
              <a:buSzPts val="1200"/>
              <a:buFontTx/>
              <a:buNone/>
            </a:pPr>
            <a:endParaRPr lang="ca-ES" b="1" dirty="0">
              <a:solidFill>
                <a:srgbClr val="C00000"/>
              </a:solidFill>
            </a:endParaRPr>
          </a:p>
          <a:p>
            <a:pPr marL="0" indent="0">
              <a:buFontTx/>
              <a:buNone/>
            </a:pPr>
            <a:endParaRPr lang="ca-ES" dirty="0"/>
          </a:p>
        </p:txBody>
      </p:sp>
    </p:spTree>
    <p:extLst>
      <p:ext uri="{BB962C8B-B14F-4D97-AF65-F5344CB8AC3E}">
        <p14:creationId xmlns:p14="http://schemas.microsoft.com/office/powerpoint/2010/main" val="2718075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idor de número de diapositiva 3">
            <a:extLst>
              <a:ext uri="{FF2B5EF4-FFF2-40B4-BE49-F238E27FC236}">
                <a16:creationId xmlns:a16="http://schemas.microsoft.com/office/drawing/2014/main" id="{4A1091D1-F66A-A5ED-867C-643FBF4E778C}"/>
              </a:ext>
            </a:extLst>
          </p:cNvPr>
          <p:cNvSpPr>
            <a:spLocks noGrp="1"/>
          </p:cNvSpPr>
          <p:nvPr>
            <p:ph type="sldNum" sz="quarter" idx="12"/>
          </p:nvPr>
        </p:nvSpPr>
        <p:spPr/>
        <p:txBody>
          <a:bodyPr/>
          <a:lstStyle/>
          <a:p>
            <a:pPr>
              <a:defRPr/>
            </a:pPr>
            <a:fld id="{DBB8689D-99F4-4013-966A-585EAC837C0C}" type="slidenum">
              <a:rPr lang="ca-ES" smtClean="0"/>
              <a:pPr>
                <a:defRPr/>
              </a:pPr>
              <a:t>23</a:t>
            </a:fld>
            <a:endParaRPr lang="ca-ES"/>
          </a:p>
        </p:txBody>
      </p:sp>
      <p:sp>
        <p:nvSpPr>
          <p:cNvPr id="5" name="Contenidor de contingut 2">
            <a:extLst>
              <a:ext uri="{FF2B5EF4-FFF2-40B4-BE49-F238E27FC236}">
                <a16:creationId xmlns:a16="http://schemas.microsoft.com/office/drawing/2014/main" id="{869D9E3F-E38A-3BAC-44A8-4A9183F550C7}"/>
              </a:ext>
            </a:extLst>
          </p:cNvPr>
          <p:cNvSpPr txBox="1">
            <a:spLocks/>
          </p:cNvSpPr>
          <p:nvPr/>
        </p:nvSpPr>
        <p:spPr>
          <a:xfrm>
            <a:off x="333201" y="1377708"/>
            <a:ext cx="10596418" cy="43540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Tx/>
              <a:buBlip>
                <a:blip r:embed="rId2"/>
              </a:buBlip>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B003E"/>
              </a:buClr>
              <a:buFont typeface="Arial" panose="020B0604020202020204" pitchFamily="34" charset="0"/>
              <a:buChar char="•"/>
              <a:defRPr sz="16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B003E"/>
              </a:buClr>
              <a:buFont typeface="Wingdings" panose="05000000000000000000" pitchFamily="2" charset="2"/>
              <a:buChar char="Ø"/>
              <a:defRPr sz="14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B003E"/>
              </a:buClr>
              <a:buFont typeface="Wingdings" panose="05000000000000000000" pitchFamily="2" charset="2"/>
              <a:buChar char="§"/>
              <a:defRPr sz="14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B003E"/>
              </a:buClr>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SzPts val="1200"/>
              <a:buFontTx/>
              <a:buNone/>
            </a:pPr>
            <a:r>
              <a:rPr lang="ca-ES" sz="2100" b="1" dirty="0">
                <a:solidFill>
                  <a:srgbClr val="AB003E"/>
                </a:solidFill>
              </a:rPr>
              <a:t>Modificacions contractuals no formalitzades</a:t>
            </a:r>
          </a:p>
          <a:p>
            <a:pPr marL="0" indent="0">
              <a:buFontTx/>
              <a:buNone/>
            </a:pPr>
            <a:endParaRPr lang="ca-ES" dirty="0"/>
          </a:p>
        </p:txBody>
      </p:sp>
      <p:sp>
        <p:nvSpPr>
          <p:cNvPr id="2" name="Títol 1">
            <a:extLst>
              <a:ext uri="{FF2B5EF4-FFF2-40B4-BE49-F238E27FC236}">
                <a16:creationId xmlns:a16="http://schemas.microsoft.com/office/drawing/2014/main" id="{1E82442D-79D6-19A8-5D63-44F9D57D792B}"/>
              </a:ext>
            </a:extLst>
          </p:cNvPr>
          <p:cNvSpPr txBox="1">
            <a:spLocks/>
          </p:cNvSpPr>
          <p:nvPr/>
        </p:nvSpPr>
        <p:spPr>
          <a:xfrm>
            <a:off x="333201" y="642163"/>
            <a:ext cx="11525598" cy="584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baseline="0">
                <a:solidFill>
                  <a:srgbClr val="AB003E"/>
                </a:solidFill>
                <a:latin typeface="+mj-lt"/>
                <a:ea typeface="+mj-ea"/>
                <a:cs typeface="+mj-cs"/>
              </a:defRPr>
            </a:lvl1pPr>
          </a:lstStyle>
          <a:p>
            <a:r>
              <a:rPr lang="ca-ES" dirty="0">
                <a:latin typeface="Calibri (cos)"/>
              </a:rPr>
              <a:t>CONCENTRACIÓ PARCEL·LÀRIA I XARXA DE DISTRIBUCIÓ</a:t>
            </a:r>
          </a:p>
        </p:txBody>
      </p:sp>
      <p:sp>
        <p:nvSpPr>
          <p:cNvPr id="11" name="Contenidor de contingut 2">
            <a:extLst>
              <a:ext uri="{FF2B5EF4-FFF2-40B4-BE49-F238E27FC236}">
                <a16:creationId xmlns:a16="http://schemas.microsoft.com/office/drawing/2014/main" id="{3E3382B4-E770-98E4-70D6-64865D7E9B38}"/>
              </a:ext>
            </a:extLst>
          </p:cNvPr>
          <p:cNvSpPr txBox="1">
            <a:spLocks/>
          </p:cNvSpPr>
          <p:nvPr/>
        </p:nvSpPr>
        <p:spPr>
          <a:xfrm>
            <a:off x="333201" y="1834563"/>
            <a:ext cx="10596418" cy="43540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Tx/>
              <a:buBlip>
                <a:blip r:embed="rId2"/>
              </a:buBlip>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B003E"/>
              </a:buClr>
              <a:buFont typeface="Arial" panose="020B0604020202020204" pitchFamily="34" charset="0"/>
              <a:buChar char="•"/>
              <a:defRPr sz="16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B003E"/>
              </a:buClr>
              <a:buFont typeface="Wingdings" panose="05000000000000000000" pitchFamily="2" charset="2"/>
              <a:buChar char="Ø"/>
              <a:defRPr sz="14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B003E"/>
              </a:buClr>
              <a:buFont typeface="Wingdings" panose="05000000000000000000" pitchFamily="2" charset="2"/>
              <a:buChar char="§"/>
              <a:defRPr sz="14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B003E"/>
              </a:buClr>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SzPts val="1200"/>
              <a:buFontTx/>
              <a:buNone/>
            </a:pPr>
            <a:r>
              <a:rPr lang="ca-ES" sz="2100" b="1" dirty="0"/>
              <a:t>Introducció de noves modalitats de la tarifa de servei </a:t>
            </a:r>
          </a:p>
          <a:p>
            <a:pPr marL="0" indent="0">
              <a:buFontTx/>
              <a:buNone/>
            </a:pPr>
            <a:endParaRPr lang="ca-ES" sz="1700" dirty="0"/>
          </a:p>
        </p:txBody>
      </p:sp>
      <p:graphicFrame>
        <p:nvGraphicFramePr>
          <p:cNvPr id="12" name="Taula 11">
            <a:extLst>
              <a:ext uri="{FF2B5EF4-FFF2-40B4-BE49-F238E27FC236}">
                <a16:creationId xmlns:a16="http://schemas.microsoft.com/office/drawing/2014/main" id="{0137E5C3-03E4-20DE-C268-EF40B50D7672}"/>
              </a:ext>
            </a:extLst>
          </p:cNvPr>
          <p:cNvGraphicFramePr>
            <a:graphicFrameLocks noGrp="1"/>
          </p:cNvGraphicFramePr>
          <p:nvPr>
            <p:extLst>
              <p:ext uri="{D42A27DB-BD31-4B8C-83A1-F6EECF244321}">
                <p14:modId xmlns:p14="http://schemas.microsoft.com/office/powerpoint/2010/main" val="3888348866"/>
              </p:ext>
            </p:extLst>
          </p:nvPr>
        </p:nvGraphicFramePr>
        <p:xfrm>
          <a:off x="422352" y="2405330"/>
          <a:ext cx="11355991" cy="3603584"/>
        </p:xfrm>
        <a:graphic>
          <a:graphicData uri="http://schemas.openxmlformats.org/drawingml/2006/table">
            <a:tbl>
              <a:tblPr firstRow="1" firstCol="1" bandRow="1">
                <a:tableStyleId>{2D5ABB26-0587-4C30-8999-92F81FD0307C}</a:tableStyleId>
              </a:tblPr>
              <a:tblGrid>
                <a:gridCol w="7046336">
                  <a:extLst>
                    <a:ext uri="{9D8B030D-6E8A-4147-A177-3AD203B41FA5}">
                      <a16:colId xmlns:a16="http://schemas.microsoft.com/office/drawing/2014/main" val="657027480"/>
                    </a:ext>
                  </a:extLst>
                </a:gridCol>
                <a:gridCol w="2149834">
                  <a:extLst>
                    <a:ext uri="{9D8B030D-6E8A-4147-A177-3AD203B41FA5}">
                      <a16:colId xmlns:a16="http://schemas.microsoft.com/office/drawing/2014/main" val="37141036"/>
                    </a:ext>
                  </a:extLst>
                </a:gridCol>
                <a:gridCol w="2159821">
                  <a:extLst>
                    <a:ext uri="{9D8B030D-6E8A-4147-A177-3AD203B41FA5}">
                      <a16:colId xmlns:a16="http://schemas.microsoft.com/office/drawing/2014/main" val="84239240"/>
                    </a:ext>
                  </a:extLst>
                </a:gridCol>
              </a:tblGrid>
              <a:tr h="731235">
                <a:tc>
                  <a:txBody>
                    <a:bodyPr/>
                    <a:lstStyle/>
                    <a:p>
                      <a:pPr algn="l">
                        <a:lnSpc>
                          <a:spcPct val="115000"/>
                        </a:lnSpc>
                        <a:spcBef>
                          <a:spcPts val="430"/>
                        </a:spcBef>
                        <a:spcAft>
                          <a:spcPts val="400"/>
                        </a:spcAft>
                      </a:pPr>
                      <a:r>
                        <a:rPr lang="ca-ES" sz="2000" b="1" dirty="0">
                          <a:effectLst/>
                        </a:rPr>
                        <a:t>Modalitat</a:t>
                      </a:r>
                      <a:endParaRPr lang="ca-ES" sz="2000" b="1"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430"/>
                        </a:spcBef>
                        <a:spcAft>
                          <a:spcPts val="400"/>
                        </a:spcAft>
                      </a:pPr>
                      <a:r>
                        <a:rPr lang="ca-ES" sz="2000" b="1" dirty="0">
                          <a:effectLst/>
                        </a:rPr>
                        <a:t>Dotació</a:t>
                      </a:r>
                      <a:endParaRPr lang="ca-ES" sz="2000" b="1"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430"/>
                        </a:spcBef>
                        <a:spcAft>
                          <a:spcPts val="400"/>
                        </a:spcAft>
                      </a:pPr>
                      <a:r>
                        <a:rPr lang="ca-ES" sz="2000" b="1" dirty="0">
                          <a:effectLst/>
                        </a:rPr>
                        <a:t>Preu  (IVA exclòs)</a:t>
                      </a:r>
                      <a:endParaRPr lang="ca-ES" sz="2000" b="1"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9857563"/>
                  </a:ext>
                </a:extLst>
              </a:tr>
              <a:tr h="918608">
                <a:tc>
                  <a:txBody>
                    <a:bodyPr/>
                    <a:lstStyle/>
                    <a:p>
                      <a:pPr algn="l">
                        <a:lnSpc>
                          <a:spcPct val="115000"/>
                        </a:lnSpc>
                        <a:spcBef>
                          <a:spcPts val="430"/>
                        </a:spcBef>
                        <a:spcAft>
                          <a:spcPts val="400"/>
                        </a:spcAft>
                      </a:pPr>
                      <a:r>
                        <a:rPr lang="ca-ES" sz="2000" dirty="0">
                          <a:effectLst/>
                        </a:rPr>
                        <a:t>Suport al cereal: S’introdueix una nova tarifa de suport al cereal, amb un import diferent al previst en el contracte base.</a:t>
                      </a:r>
                      <a:endParaRPr lang="ca-ES" sz="20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430"/>
                        </a:spcBef>
                        <a:spcAft>
                          <a:spcPts val="400"/>
                        </a:spcAft>
                      </a:pPr>
                      <a:r>
                        <a:rPr lang="ca-ES" sz="2000" dirty="0">
                          <a:effectLst/>
                        </a:rPr>
                        <a:t>3.500 m</a:t>
                      </a:r>
                      <a:r>
                        <a:rPr lang="ca-ES" sz="2000" baseline="30000" dirty="0">
                          <a:effectLst/>
                        </a:rPr>
                        <a:t>3</a:t>
                      </a:r>
                      <a:r>
                        <a:rPr lang="ca-ES" sz="2000" dirty="0">
                          <a:effectLst/>
                        </a:rPr>
                        <a:t>/ha/any</a:t>
                      </a:r>
                      <a:endParaRPr lang="ca-ES" sz="20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430"/>
                        </a:spcBef>
                        <a:spcAft>
                          <a:spcPts val="400"/>
                        </a:spcAft>
                      </a:pPr>
                      <a:r>
                        <a:rPr lang="ca-ES" sz="2000" dirty="0">
                          <a:effectLst/>
                        </a:rPr>
                        <a:t>2.200</a:t>
                      </a:r>
                      <a:r>
                        <a:rPr lang="ca-ES" sz="2000" baseline="-25000" dirty="0">
                          <a:effectLst/>
                        </a:rPr>
                        <a:t> </a:t>
                      </a:r>
                      <a:r>
                        <a:rPr lang="ca-ES" sz="2000" dirty="0">
                          <a:effectLst/>
                        </a:rPr>
                        <a:t>€/ha</a:t>
                      </a:r>
                      <a:endParaRPr lang="ca-ES" sz="20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0376423"/>
                  </a:ext>
                </a:extLst>
              </a:tr>
              <a:tr h="531203">
                <a:tc>
                  <a:txBody>
                    <a:bodyPr/>
                    <a:lstStyle/>
                    <a:p>
                      <a:pPr algn="l">
                        <a:lnSpc>
                          <a:spcPct val="115000"/>
                        </a:lnSpc>
                        <a:spcBef>
                          <a:spcPts val="430"/>
                        </a:spcBef>
                        <a:spcAft>
                          <a:spcPts val="400"/>
                        </a:spcAft>
                      </a:pPr>
                      <a:r>
                        <a:rPr lang="ca-ES" sz="2000" dirty="0">
                          <a:effectLst/>
                        </a:rPr>
                        <a:t>Periurbana: Pel subministrament d’aigua a finques periurbanes.</a:t>
                      </a:r>
                      <a:endParaRPr lang="ca-ES" sz="20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430"/>
                        </a:spcBef>
                        <a:spcAft>
                          <a:spcPts val="400"/>
                        </a:spcAft>
                      </a:pPr>
                      <a:r>
                        <a:rPr lang="ca-ES" sz="2000" dirty="0">
                          <a:effectLst/>
                        </a:rPr>
                        <a:t>3.500 m</a:t>
                      </a:r>
                      <a:r>
                        <a:rPr lang="ca-ES" sz="2000" baseline="30000" dirty="0">
                          <a:effectLst/>
                        </a:rPr>
                        <a:t>3</a:t>
                      </a:r>
                      <a:r>
                        <a:rPr lang="ca-ES" sz="2000" dirty="0">
                          <a:effectLst/>
                        </a:rPr>
                        <a:t>/ha/any</a:t>
                      </a:r>
                      <a:endParaRPr lang="ca-ES" sz="20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430"/>
                        </a:spcBef>
                        <a:spcAft>
                          <a:spcPts val="400"/>
                        </a:spcAft>
                      </a:pPr>
                      <a:r>
                        <a:rPr lang="ca-ES" sz="2000" dirty="0">
                          <a:effectLst/>
                        </a:rPr>
                        <a:t>2.200</a:t>
                      </a:r>
                      <a:r>
                        <a:rPr lang="ca-ES" sz="2000" baseline="-25000" dirty="0">
                          <a:effectLst/>
                        </a:rPr>
                        <a:t> </a:t>
                      </a:r>
                      <a:r>
                        <a:rPr lang="ca-ES" sz="2000" dirty="0">
                          <a:effectLst/>
                        </a:rPr>
                        <a:t>€/ha</a:t>
                      </a:r>
                      <a:endParaRPr lang="ca-ES" sz="20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9651092"/>
                  </a:ext>
                </a:extLst>
              </a:tr>
              <a:tr h="1422538">
                <a:tc>
                  <a:txBody>
                    <a:bodyPr/>
                    <a:lstStyle/>
                    <a:p>
                      <a:pPr algn="l">
                        <a:lnSpc>
                          <a:spcPct val="115000"/>
                        </a:lnSpc>
                        <a:spcBef>
                          <a:spcPts val="430"/>
                        </a:spcBef>
                        <a:spcAft>
                          <a:spcPts val="400"/>
                        </a:spcAft>
                      </a:pPr>
                      <a:r>
                        <a:rPr lang="ca-ES" sz="2000" dirty="0">
                          <a:effectLst/>
                        </a:rPr>
                        <a:t>Finques de dimensions reduïdes: S’introdueix una nova tarifa per a finques de dimensions reduïdes, inferiors a les 3.500ha, o a les 2.000ha en el cas del reg de suport de 1.500 m</a:t>
                      </a:r>
                      <a:r>
                        <a:rPr lang="ca-ES" sz="2000" baseline="30000" dirty="0">
                          <a:effectLst/>
                        </a:rPr>
                        <a:t>3</a:t>
                      </a:r>
                      <a:r>
                        <a:rPr lang="ca-ES" sz="2000" dirty="0">
                          <a:effectLst/>
                        </a:rPr>
                        <a:t>/ha/any</a:t>
                      </a:r>
                      <a:endParaRPr lang="ca-ES" sz="20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430"/>
                        </a:spcBef>
                        <a:spcAft>
                          <a:spcPts val="400"/>
                        </a:spcAft>
                      </a:pPr>
                      <a:r>
                        <a:rPr lang="ca-ES" sz="2000" dirty="0">
                          <a:effectLst/>
                        </a:rPr>
                        <a:t>6.500 m</a:t>
                      </a:r>
                      <a:r>
                        <a:rPr lang="ca-ES" sz="2000" baseline="30000" dirty="0">
                          <a:effectLst/>
                        </a:rPr>
                        <a:t>3</a:t>
                      </a:r>
                      <a:r>
                        <a:rPr lang="ca-ES" sz="2000" dirty="0">
                          <a:effectLst/>
                        </a:rPr>
                        <a:t>/ha/any</a:t>
                      </a:r>
                      <a:br>
                        <a:rPr lang="ca-ES" sz="2000" dirty="0">
                          <a:effectLst/>
                        </a:rPr>
                      </a:br>
                      <a:r>
                        <a:rPr lang="ca-ES" sz="2000" dirty="0">
                          <a:effectLst/>
                        </a:rPr>
                        <a:t>3.500 m</a:t>
                      </a:r>
                      <a:r>
                        <a:rPr lang="ca-ES" sz="2000" baseline="30000" dirty="0">
                          <a:effectLst/>
                        </a:rPr>
                        <a:t>3</a:t>
                      </a:r>
                      <a:r>
                        <a:rPr lang="ca-ES" sz="2000" dirty="0">
                          <a:effectLst/>
                        </a:rPr>
                        <a:t>/ha/any</a:t>
                      </a:r>
                      <a:br>
                        <a:rPr lang="ca-ES" sz="2000" dirty="0">
                          <a:effectLst/>
                        </a:rPr>
                      </a:br>
                      <a:r>
                        <a:rPr lang="ca-ES" sz="2000" dirty="0">
                          <a:effectLst/>
                        </a:rPr>
                        <a:t>1.500 m</a:t>
                      </a:r>
                      <a:r>
                        <a:rPr lang="ca-ES" sz="2000" baseline="30000" dirty="0">
                          <a:effectLst/>
                        </a:rPr>
                        <a:t>3</a:t>
                      </a:r>
                      <a:r>
                        <a:rPr lang="ca-ES" sz="2000" dirty="0">
                          <a:effectLst/>
                        </a:rPr>
                        <a:t>/ha/any</a:t>
                      </a:r>
                      <a:endParaRPr lang="ca-ES" sz="20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430"/>
                        </a:spcBef>
                        <a:spcAft>
                          <a:spcPts val="400"/>
                        </a:spcAft>
                      </a:pPr>
                      <a:r>
                        <a:rPr lang="ca-ES" sz="2000" dirty="0">
                          <a:effectLst/>
                        </a:rPr>
                        <a:t>1.085</a:t>
                      </a:r>
                      <a:r>
                        <a:rPr lang="ca-ES" sz="2000" baseline="-25000" dirty="0">
                          <a:effectLst/>
                        </a:rPr>
                        <a:t> </a:t>
                      </a:r>
                      <a:r>
                        <a:rPr lang="ca-ES" sz="2000" dirty="0">
                          <a:effectLst/>
                        </a:rPr>
                        <a:t>€/ha</a:t>
                      </a:r>
                      <a:br>
                        <a:rPr lang="ca-ES" sz="2000" dirty="0">
                          <a:effectLst/>
                        </a:rPr>
                      </a:br>
                      <a:r>
                        <a:rPr lang="ca-ES" sz="2000" dirty="0">
                          <a:effectLst/>
                        </a:rPr>
                        <a:t>542</a:t>
                      </a:r>
                      <a:r>
                        <a:rPr lang="ca-ES" sz="2000" baseline="-25000" dirty="0">
                          <a:effectLst/>
                        </a:rPr>
                        <a:t> </a:t>
                      </a:r>
                      <a:r>
                        <a:rPr lang="ca-ES" sz="2000" dirty="0">
                          <a:effectLst/>
                        </a:rPr>
                        <a:t>€/ha</a:t>
                      </a:r>
                      <a:br>
                        <a:rPr lang="ca-ES" sz="2000" dirty="0">
                          <a:effectLst/>
                        </a:rPr>
                      </a:br>
                      <a:r>
                        <a:rPr lang="ca-ES" sz="2000" dirty="0">
                          <a:effectLst/>
                        </a:rPr>
                        <a:t>310</a:t>
                      </a:r>
                      <a:r>
                        <a:rPr lang="ca-ES" sz="2000" baseline="-25000" dirty="0">
                          <a:effectLst/>
                        </a:rPr>
                        <a:t> </a:t>
                      </a:r>
                      <a:r>
                        <a:rPr lang="ca-ES" sz="2000" dirty="0">
                          <a:effectLst/>
                        </a:rPr>
                        <a:t>€/ha</a:t>
                      </a:r>
                      <a:endParaRPr lang="ca-ES" sz="20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8205689"/>
                  </a:ext>
                </a:extLst>
              </a:tr>
            </a:tbl>
          </a:graphicData>
        </a:graphic>
      </p:graphicFrame>
    </p:spTree>
    <p:extLst>
      <p:ext uri="{BB962C8B-B14F-4D97-AF65-F5344CB8AC3E}">
        <p14:creationId xmlns:p14="http://schemas.microsoft.com/office/powerpoint/2010/main" val="2432902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idor de número de diapositiva 3">
            <a:extLst>
              <a:ext uri="{FF2B5EF4-FFF2-40B4-BE49-F238E27FC236}">
                <a16:creationId xmlns:a16="http://schemas.microsoft.com/office/drawing/2014/main" id="{4A1091D1-F66A-A5ED-867C-643FBF4E778C}"/>
              </a:ext>
            </a:extLst>
          </p:cNvPr>
          <p:cNvSpPr>
            <a:spLocks noGrp="1"/>
          </p:cNvSpPr>
          <p:nvPr>
            <p:ph type="sldNum" sz="quarter" idx="12"/>
          </p:nvPr>
        </p:nvSpPr>
        <p:spPr/>
        <p:txBody>
          <a:bodyPr/>
          <a:lstStyle/>
          <a:p>
            <a:pPr>
              <a:defRPr/>
            </a:pPr>
            <a:fld id="{DBB8689D-99F4-4013-966A-585EAC837C0C}" type="slidenum">
              <a:rPr lang="ca-ES" smtClean="0"/>
              <a:pPr>
                <a:defRPr/>
              </a:pPr>
              <a:t>24</a:t>
            </a:fld>
            <a:endParaRPr lang="ca-ES"/>
          </a:p>
        </p:txBody>
      </p:sp>
      <p:sp>
        <p:nvSpPr>
          <p:cNvPr id="5" name="Contenidor de contingut 2">
            <a:extLst>
              <a:ext uri="{FF2B5EF4-FFF2-40B4-BE49-F238E27FC236}">
                <a16:creationId xmlns:a16="http://schemas.microsoft.com/office/drawing/2014/main" id="{869D9E3F-E38A-3BAC-44A8-4A9183F550C7}"/>
              </a:ext>
            </a:extLst>
          </p:cNvPr>
          <p:cNvSpPr txBox="1">
            <a:spLocks/>
          </p:cNvSpPr>
          <p:nvPr/>
        </p:nvSpPr>
        <p:spPr>
          <a:xfrm>
            <a:off x="333201" y="1395462"/>
            <a:ext cx="10596418" cy="43540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Tx/>
              <a:buBlip>
                <a:blip r:embed="rId2"/>
              </a:buBlip>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B003E"/>
              </a:buClr>
              <a:buFont typeface="Arial" panose="020B0604020202020204" pitchFamily="34" charset="0"/>
              <a:buChar char="•"/>
              <a:defRPr sz="16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B003E"/>
              </a:buClr>
              <a:buFont typeface="Wingdings" panose="05000000000000000000" pitchFamily="2" charset="2"/>
              <a:buChar char="Ø"/>
              <a:defRPr sz="14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B003E"/>
              </a:buClr>
              <a:buFont typeface="Wingdings" panose="05000000000000000000" pitchFamily="2" charset="2"/>
              <a:buChar char="§"/>
              <a:defRPr sz="14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B003E"/>
              </a:buClr>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SzPts val="1200"/>
              <a:buFontTx/>
              <a:buNone/>
            </a:pPr>
            <a:r>
              <a:rPr lang="ca-ES" sz="2100" b="1" dirty="0">
                <a:solidFill>
                  <a:srgbClr val="AB003E"/>
                </a:solidFill>
              </a:rPr>
              <a:t>Modificacions contractuals no formalitzades </a:t>
            </a:r>
          </a:p>
          <a:p>
            <a:pPr marL="0" indent="0">
              <a:buFontTx/>
              <a:buNone/>
            </a:pPr>
            <a:endParaRPr lang="ca-ES" dirty="0"/>
          </a:p>
        </p:txBody>
      </p:sp>
      <p:sp>
        <p:nvSpPr>
          <p:cNvPr id="2" name="Títol 1">
            <a:extLst>
              <a:ext uri="{FF2B5EF4-FFF2-40B4-BE49-F238E27FC236}">
                <a16:creationId xmlns:a16="http://schemas.microsoft.com/office/drawing/2014/main" id="{1E82442D-79D6-19A8-5D63-44F9D57D792B}"/>
              </a:ext>
            </a:extLst>
          </p:cNvPr>
          <p:cNvSpPr txBox="1">
            <a:spLocks/>
          </p:cNvSpPr>
          <p:nvPr/>
        </p:nvSpPr>
        <p:spPr>
          <a:xfrm>
            <a:off x="333201" y="642163"/>
            <a:ext cx="11525598" cy="584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baseline="0">
                <a:solidFill>
                  <a:srgbClr val="AB003E"/>
                </a:solidFill>
                <a:latin typeface="+mj-lt"/>
                <a:ea typeface="+mj-ea"/>
                <a:cs typeface="+mj-cs"/>
              </a:defRPr>
            </a:lvl1pPr>
          </a:lstStyle>
          <a:p>
            <a:r>
              <a:rPr lang="ca-ES" dirty="0">
                <a:latin typeface="Calibri (cos)"/>
              </a:rPr>
              <a:t>CONCENTRACIÓ PARCEL·LÀRIA I XARXA DE DISTRIBUCIÓ</a:t>
            </a:r>
          </a:p>
        </p:txBody>
      </p:sp>
      <p:sp>
        <p:nvSpPr>
          <p:cNvPr id="8" name="Contenidor de contingut 2">
            <a:extLst>
              <a:ext uri="{FF2B5EF4-FFF2-40B4-BE49-F238E27FC236}">
                <a16:creationId xmlns:a16="http://schemas.microsoft.com/office/drawing/2014/main" id="{BD8F7FB8-FB60-F00D-6239-C6258AF71FE1}"/>
              </a:ext>
            </a:extLst>
          </p:cNvPr>
          <p:cNvSpPr txBox="1">
            <a:spLocks/>
          </p:cNvSpPr>
          <p:nvPr/>
        </p:nvSpPr>
        <p:spPr>
          <a:xfrm>
            <a:off x="333201" y="1830864"/>
            <a:ext cx="10596418" cy="43540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Tx/>
              <a:buBlip>
                <a:blip r:embed="rId2"/>
              </a:buBlip>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B003E"/>
              </a:buClr>
              <a:buFont typeface="Arial" panose="020B0604020202020204" pitchFamily="34" charset="0"/>
              <a:buChar char="•"/>
              <a:defRPr sz="16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B003E"/>
              </a:buClr>
              <a:buFont typeface="Wingdings" panose="05000000000000000000" pitchFamily="2" charset="2"/>
              <a:buChar char="Ø"/>
              <a:defRPr sz="14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B003E"/>
              </a:buClr>
              <a:buFont typeface="Wingdings" panose="05000000000000000000" pitchFamily="2" charset="2"/>
              <a:buChar char="§"/>
              <a:defRPr sz="14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B003E"/>
              </a:buClr>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SzPts val="1200"/>
              <a:buFontTx/>
              <a:buNone/>
            </a:pPr>
            <a:r>
              <a:rPr lang="ca-ES" sz="2100" b="1" dirty="0"/>
              <a:t>Aplicació de recàrrecs sobre la tarifa de servei </a:t>
            </a:r>
          </a:p>
          <a:p>
            <a:pPr marL="0" indent="0">
              <a:buFontTx/>
              <a:buNone/>
            </a:pPr>
            <a:endParaRPr lang="ca-ES" sz="1700" dirty="0"/>
          </a:p>
        </p:txBody>
      </p:sp>
      <p:graphicFrame>
        <p:nvGraphicFramePr>
          <p:cNvPr id="9" name="Taula 8">
            <a:extLst>
              <a:ext uri="{FF2B5EF4-FFF2-40B4-BE49-F238E27FC236}">
                <a16:creationId xmlns:a16="http://schemas.microsoft.com/office/drawing/2014/main" id="{10E3AFFC-8141-A2F9-A08C-E41F1334DD10}"/>
              </a:ext>
            </a:extLst>
          </p:cNvPr>
          <p:cNvGraphicFramePr>
            <a:graphicFrameLocks noGrp="1"/>
          </p:cNvGraphicFramePr>
          <p:nvPr>
            <p:extLst>
              <p:ext uri="{D42A27DB-BD31-4B8C-83A1-F6EECF244321}">
                <p14:modId xmlns:p14="http://schemas.microsoft.com/office/powerpoint/2010/main" val="1333225898"/>
              </p:ext>
            </p:extLst>
          </p:nvPr>
        </p:nvGraphicFramePr>
        <p:xfrm>
          <a:off x="445743" y="2297229"/>
          <a:ext cx="11413056" cy="3918608"/>
        </p:xfrm>
        <a:graphic>
          <a:graphicData uri="http://schemas.openxmlformats.org/drawingml/2006/table">
            <a:tbl>
              <a:tblPr firstRow="1" firstCol="1" bandRow="1">
                <a:tableStyleId>{2D5ABB26-0587-4C30-8999-92F81FD0307C}</a:tableStyleId>
              </a:tblPr>
              <a:tblGrid>
                <a:gridCol w="5312800">
                  <a:extLst>
                    <a:ext uri="{9D8B030D-6E8A-4147-A177-3AD203B41FA5}">
                      <a16:colId xmlns:a16="http://schemas.microsoft.com/office/drawing/2014/main" val="3005167549"/>
                    </a:ext>
                  </a:extLst>
                </a:gridCol>
                <a:gridCol w="6100256">
                  <a:extLst>
                    <a:ext uri="{9D8B030D-6E8A-4147-A177-3AD203B41FA5}">
                      <a16:colId xmlns:a16="http://schemas.microsoft.com/office/drawing/2014/main" val="2527581236"/>
                    </a:ext>
                  </a:extLst>
                </a:gridCol>
              </a:tblGrid>
              <a:tr h="642150">
                <a:tc>
                  <a:txBody>
                    <a:bodyPr/>
                    <a:lstStyle/>
                    <a:p>
                      <a:pPr algn="l">
                        <a:lnSpc>
                          <a:spcPct val="117000"/>
                        </a:lnSpc>
                        <a:spcBef>
                          <a:spcPts val="500"/>
                        </a:spcBef>
                        <a:spcAft>
                          <a:spcPts val="470"/>
                        </a:spcAft>
                      </a:pPr>
                      <a:r>
                        <a:rPr lang="ca-ES" sz="1800" b="1" dirty="0">
                          <a:effectLst/>
                        </a:rPr>
                        <a:t>Tipus de recàrrecs</a:t>
                      </a:r>
                      <a:endParaRPr lang="ca-ES" sz="1800" b="1"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103" marR="68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7000"/>
                        </a:lnSpc>
                        <a:spcBef>
                          <a:spcPts val="500"/>
                        </a:spcBef>
                        <a:spcAft>
                          <a:spcPts val="470"/>
                        </a:spcAft>
                      </a:pPr>
                      <a:r>
                        <a:rPr lang="ca-ES" sz="1800" b="1" dirty="0">
                          <a:effectLst/>
                        </a:rPr>
                        <a:t>Percentatge a aplicar sobre la tarifa de servei / interessos / despeses</a:t>
                      </a:r>
                      <a:endParaRPr lang="ca-ES" sz="1800" b="1"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103" marR="68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2382446"/>
                  </a:ext>
                </a:extLst>
              </a:tr>
              <a:tr h="1970590">
                <a:tc>
                  <a:txBody>
                    <a:bodyPr/>
                    <a:lstStyle/>
                    <a:p>
                      <a:pPr algn="l">
                        <a:lnSpc>
                          <a:spcPct val="117000"/>
                        </a:lnSpc>
                        <a:spcBef>
                          <a:spcPts val="500"/>
                        </a:spcBef>
                        <a:spcAft>
                          <a:spcPts val="470"/>
                        </a:spcAft>
                      </a:pPr>
                      <a:r>
                        <a:rPr lang="ca-ES" sz="1800" noProof="0" dirty="0">
                          <a:effectLst/>
                        </a:rPr>
                        <a:t>Recàrrec per adhesió tardana: Consistent en un percentatge sobre la tarifa de servei que grava el fet de no haver-se adherit al reg durant les primeres campanyes de promoció</a:t>
                      </a:r>
                      <a:endParaRPr lang="ca-ES" sz="1800" noProof="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103" marR="681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7000"/>
                        </a:lnSpc>
                        <a:spcBef>
                          <a:spcPts val="500"/>
                        </a:spcBef>
                        <a:spcAft>
                          <a:spcPts val="0"/>
                        </a:spcAft>
                      </a:pPr>
                      <a:r>
                        <a:rPr lang="ca-ES" sz="1800" dirty="0">
                          <a:effectLst/>
                        </a:rPr>
                        <a:t>10% </a:t>
                      </a:r>
                      <a:br>
                        <a:rPr lang="ca-ES" sz="1800" dirty="0">
                          <a:effectLst/>
                        </a:rPr>
                      </a:br>
                      <a:r>
                        <a:rPr lang="ca-ES" sz="1800" dirty="0">
                          <a:effectLst/>
                        </a:rPr>
                        <a:t>20% </a:t>
                      </a:r>
                      <a:br>
                        <a:rPr lang="ca-ES" sz="1800" dirty="0">
                          <a:effectLst/>
                        </a:rPr>
                      </a:br>
                      <a:r>
                        <a:rPr lang="ca-ES" sz="1800" dirty="0">
                          <a:effectLst/>
                        </a:rPr>
                        <a:t>30% </a:t>
                      </a:r>
                      <a:endParaRPr lang="ca-ES" sz="1800" dirty="0">
                        <a:effectLst/>
                        <a:latin typeface="Calibri (cos)"/>
                      </a:endParaRPr>
                    </a:p>
                    <a:p>
                      <a:pPr algn="l">
                        <a:lnSpc>
                          <a:spcPct val="117000"/>
                        </a:lnSpc>
                        <a:spcBef>
                          <a:spcPts val="0"/>
                        </a:spcBef>
                        <a:spcAft>
                          <a:spcPts val="470"/>
                        </a:spcAft>
                      </a:pPr>
                      <a:r>
                        <a:rPr lang="ca-ES" sz="1800" dirty="0">
                          <a:effectLst/>
                          <a:latin typeface="Calibri (cos)"/>
                          <a:ea typeface="Times New Roman" panose="02020603050405020304" pitchFamily="18" charset="0"/>
                          <a:cs typeface="Times New Roman" panose="02020603050405020304" pitchFamily="18" charset="0"/>
                        </a:rPr>
                        <a:t>en funció de si l’adhesió al reg es feia efectiva un cop finalitzada la segona, tercera o quarta i successives campanyes de reg, respectivament.</a:t>
                      </a:r>
                    </a:p>
                  </a:txBody>
                  <a:tcPr marL="68103" marR="681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3197780"/>
                  </a:ext>
                </a:extLst>
              </a:tr>
              <a:tr h="1305868">
                <a:tc>
                  <a:txBody>
                    <a:bodyPr/>
                    <a:lstStyle/>
                    <a:p>
                      <a:pPr algn="l">
                        <a:lnSpc>
                          <a:spcPct val="117000"/>
                        </a:lnSpc>
                        <a:spcBef>
                          <a:spcPts val="500"/>
                        </a:spcBef>
                        <a:spcAft>
                          <a:spcPts val="470"/>
                        </a:spcAft>
                      </a:pPr>
                      <a:r>
                        <a:rPr lang="ca-ES" sz="1800" noProof="0" dirty="0">
                          <a:effectLst/>
                        </a:rPr>
                        <a:t>Recàrrec per impaga­ment (recàrrec de constrenyiment)</a:t>
                      </a:r>
                      <a:endParaRPr lang="ca-ES" sz="1800" noProof="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103" marR="681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7000"/>
                        </a:lnSpc>
                        <a:spcBef>
                          <a:spcPts val="500"/>
                        </a:spcBef>
                        <a:spcAft>
                          <a:spcPts val="470"/>
                        </a:spcAft>
                      </a:pPr>
                      <a:r>
                        <a:rPr lang="ca-ES" sz="1800" dirty="0">
                          <a:effectLst/>
                        </a:rPr>
                        <a:t>5%</a:t>
                      </a:r>
                      <a:br>
                        <a:rPr lang="ca-ES" sz="1800" dirty="0">
                          <a:effectLst/>
                        </a:rPr>
                      </a:br>
                      <a:r>
                        <a:rPr lang="ca-ES" sz="1800" dirty="0">
                          <a:effectLst/>
                        </a:rPr>
                        <a:t>10%</a:t>
                      </a:r>
                      <a:br>
                        <a:rPr lang="ca-ES" sz="1800" dirty="0">
                          <a:effectLst/>
                        </a:rPr>
                      </a:br>
                      <a:r>
                        <a:rPr lang="ca-ES" sz="1800" dirty="0">
                          <a:effectLst/>
                        </a:rPr>
                        <a:t>20% + interessos de demora + despeses del procediment de constrenyiment</a:t>
                      </a:r>
                      <a:endParaRPr lang="ca-ES" sz="18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103" marR="681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1306939"/>
                  </a:ext>
                </a:extLst>
              </a:tr>
            </a:tbl>
          </a:graphicData>
        </a:graphic>
      </p:graphicFrame>
    </p:spTree>
    <p:extLst>
      <p:ext uri="{BB962C8B-B14F-4D97-AF65-F5344CB8AC3E}">
        <p14:creationId xmlns:p14="http://schemas.microsoft.com/office/powerpoint/2010/main" val="3960825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idor de número de diapositiva 3">
            <a:extLst>
              <a:ext uri="{FF2B5EF4-FFF2-40B4-BE49-F238E27FC236}">
                <a16:creationId xmlns:a16="http://schemas.microsoft.com/office/drawing/2014/main" id="{4A1091D1-F66A-A5ED-867C-643FBF4E778C}"/>
              </a:ext>
            </a:extLst>
          </p:cNvPr>
          <p:cNvSpPr>
            <a:spLocks noGrp="1"/>
          </p:cNvSpPr>
          <p:nvPr>
            <p:ph type="sldNum" sz="quarter" idx="12"/>
          </p:nvPr>
        </p:nvSpPr>
        <p:spPr/>
        <p:txBody>
          <a:bodyPr/>
          <a:lstStyle/>
          <a:p>
            <a:pPr>
              <a:defRPr/>
            </a:pPr>
            <a:fld id="{DBB8689D-99F4-4013-966A-585EAC837C0C}" type="slidenum">
              <a:rPr lang="ca-ES" smtClean="0"/>
              <a:pPr>
                <a:defRPr/>
              </a:pPr>
              <a:t>25</a:t>
            </a:fld>
            <a:endParaRPr lang="ca-ES"/>
          </a:p>
        </p:txBody>
      </p:sp>
      <p:sp>
        <p:nvSpPr>
          <p:cNvPr id="5" name="Contenidor de contingut 2">
            <a:extLst>
              <a:ext uri="{FF2B5EF4-FFF2-40B4-BE49-F238E27FC236}">
                <a16:creationId xmlns:a16="http://schemas.microsoft.com/office/drawing/2014/main" id="{869D9E3F-E38A-3BAC-44A8-4A9183F550C7}"/>
              </a:ext>
            </a:extLst>
          </p:cNvPr>
          <p:cNvSpPr txBox="1">
            <a:spLocks/>
          </p:cNvSpPr>
          <p:nvPr/>
        </p:nvSpPr>
        <p:spPr>
          <a:xfrm>
            <a:off x="333200" y="1394016"/>
            <a:ext cx="11349360" cy="4354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Tx/>
              <a:buBlip>
                <a:blip r:embed="rId2"/>
              </a:buBlip>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B003E"/>
              </a:buClr>
              <a:buFont typeface="Arial" panose="020B0604020202020204" pitchFamily="34" charset="0"/>
              <a:buChar char="•"/>
              <a:defRPr sz="16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B003E"/>
              </a:buClr>
              <a:buFont typeface="Wingdings" panose="05000000000000000000" pitchFamily="2" charset="2"/>
              <a:buChar char="Ø"/>
              <a:defRPr sz="14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B003E"/>
              </a:buClr>
              <a:buFont typeface="Wingdings" panose="05000000000000000000" pitchFamily="2" charset="2"/>
              <a:buChar char="§"/>
              <a:defRPr sz="14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B003E"/>
              </a:buClr>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SzPts val="1200"/>
              <a:buFontTx/>
              <a:buNone/>
            </a:pPr>
            <a:r>
              <a:rPr lang="ca-ES" sz="2100" b="1" dirty="0">
                <a:solidFill>
                  <a:srgbClr val="AB003E"/>
                </a:solidFill>
              </a:rPr>
              <a:t>Modificacions contractuals no formalitzades</a:t>
            </a:r>
          </a:p>
          <a:p>
            <a:pPr marL="0" indent="0">
              <a:buFontTx/>
              <a:buNone/>
            </a:pPr>
            <a:endParaRPr lang="ca-ES" dirty="0"/>
          </a:p>
        </p:txBody>
      </p:sp>
      <p:sp>
        <p:nvSpPr>
          <p:cNvPr id="2" name="Títol 1">
            <a:extLst>
              <a:ext uri="{FF2B5EF4-FFF2-40B4-BE49-F238E27FC236}">
                <a16:creationId xmlns:a16="http://schemas.microsoft.com/office/drawing/2014/main" id="{1E82442D-79D6-19A8-5D63-44F9D57D792B}"/>
              </a:ext>
            </a:extLst>
          </p:cNvPr>
          <p:cNvSpPr txBox="1">
            <a:spLocks/>
          </p:cNvSpPr>
          <p:nvPr/>
        </p:nvSpPr>
        <p:spPr>
          <a:xfrm>
            <a:off x="333201" y="642163"/>
            <a:ext cx="11525598" cy="584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baseline="0">
                <a:solidFill>
                  <a:srgbClr val="AB003E"/>
                </a:solidFill>
                <a:latin typeface="+mj-lt"/>
                <a:ea typeface="+mj-ea"/>
                <a:cs typeface="+mj-cs"/>
              </a:defRPr>
            </a:lvl1pPr>
          </a:lstStyle>
          <a:p>
            <a:r>
              <a:rPr lang="ca-ES" dirty="0">
                <a:latin typeface="Calibri (cos)"/>
              </a:rPr>
              <a:t>CONCENTRACIÓ PARCEL·LÀRIA I XARXA DE DISTRIBUCIÓ</a:t>
            </a:r>
          </a:p>
        </p:txBody>
      </p:sp>
      <p:sp>
        <p:nvSpPr>
          <p:cNvPr id="3" name="Contenidor de contingut 2">
            <a:extLst>
              <a:ext uri="{FF2B5EF4-FFF2-40B4-BE49-F238E27FC236}">
                <a16:creationId xmlns:a16="http://schemas.microsoft.com/office/drawing/2014/main" id="{B06AF267-5F92-9441-9091-232D792725C2}"/>
              </a:ext>
            </a:extLst>
          </p:cNvPr>
          <p:cNvSpPr txBox="1">
            <a:spLocks/>
          </p:cNvSpPr>
          <p:nvPr/>
        </p:nvSpPr>
        <p:spPr>
          <a:xfrm>
            <a:off x="333200" y="1867267"/>
            <a:ext cx="10596418" cy="4354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B003E"/>
              </a:buClr>
              <a:buFont typeface="Arial" panose="020B0604020202020204" pitchFamily="34" charset="0"/>
              <a:buChar char="•"/>
              <a:defRPr sz="16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B003E"/>
              </a:buClr>
              <a:buFont typeface="Wingdings" panose="05000000000000000000" pitchFamily="2" charset="2"/>
              <a:buChar char="Ø"/>
              <a:defRPr sz="14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B003E"/>
              </a:buClr>
              <a:buFont typeface="Wingdings" panose="05000000000000000000" pitchFamily="2" charset="2"/>
              <a:buChar char="§"/>
              <a:defRPr sz="14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B003E"/>
              </a:buClr>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SzPts val="1200"/>
              <a:buFontTx/>
              <a:buNone/>
            </a:pPr>
            <a:r>
              <a:rPr lang="ca-ES" sz="2100" b="1" dirty="0"/>
              <a:t>Modificació de la tarifa de consum i explotació: part variable a càrrec dels regants</a:t>
            </a:r>
            <a:endParaRPr lang="ca-ES" sz="2100" dirty="0"/>
          </a:p>
        </p:txBody>
      </p:sp>
      <p:sp>
        <p:nvSpPr>
          <p:cNvPr id="8" name="Contenidor de contingut 2">
            <a:extLst>
              <a:ext uri="{FF2B5EF4-FFF2-40B4-BE49-F238E27FC236}">
                <a16:creationId xmlns:a16="http://schemas.microsoft.com/office/drawing/2014/main" id="{F4163A60-1CC1-6217-49D2-01703B0742FC}"/>
              </a:ext>
            </a:extLst>
          </p:cNvPr>
          <p:cNvSpPr>
            <a:spLocks noGrp="1"/>
          </p:cNvSpPr>
          <p:nvPr>
            <p:ph idx="1"/>
          </p:nvPr>
        </p:nvSpPr>
        <p:spPr>
          <a:xfrm>
            <a:off x="509439" y="2360916"/>
            <a:ext cx="11173121" cy="3937187"/>
          </a:xfrm>
        </p:spPr>
        <p:txBody>
          <a:bodyPr>
            <a:noAutofit/>
          </a:bodyPr>
          <a:lstStyle/>
          <a:p>
            <a:r>
              <a:rPr lang="ca-ES" sz="2000" b="1" dirty="0">
                <a:latin typeface="Calibri (cos)"/>
                <a:cs typeface="Times New Roman" panose="02020603050405020304" pitchFamily="18" charset="0"/>
              </a:rPr>
              <a:t>La tarifa de consum i explotació prevista en el contracte base </a:t>
            </a:r>
            <a:r>
              <a:rPr lang="ca-ES" sz="2000" dirty="0">
                <a:latin typeface="Calibri (cos)"/>
                <a:cs typeface="Times New Roman" panose="02020603050405020304" pitchFamily="18" charset="0"/>
              </a:rPr>
              <a:t>es componia de:</a:t>
            </a:r>
          </a:p>
          <a:p>
            <a:pPr lvl="1">
              <a:spcBef>
                <a:spcPts val="1200"/>
              </a:spcBef>
            </a:pPr>
            <a:r>
              <a:rPr lang="ca-ES" sz="2000" dirty="0">
                <a:latin typeface="Calibri (cos)"/>
              </a:rPr>
              <a:t>Una part variable (</a:t>
            </a:r>
            <a:r>
              <a:rPr lang="ca-ES" sz="2000" b="1" dirty="0">
                <a:latin typeface="Calibri (cos)"/>
              </a:rPr>
              <a:t>tarifa de consum i explotació-variable</a:t>
            </a:r>
            <a:r>
              <a:rPr lang="ca-ES" sz="2000" dirty="0">
                <a:latin typeface="Calibri (cos)"/>
              </a:rPr>
              <a:t>), a pagar pels propietaris de les parcel·les beneficiàries de la xarxa de distribució pel consum real de l’aigua segons comptador.</a:t>
            </a:r>
          </a:p>
          <a:p>
            <a:pPr lvl="1">
              <a:spcBef>
                <a:spcPts val="1200"/>
              </a:spcBef>
            </a:pPr>
            <a:r>
              <a:rPr lang="ca-ES" sz="2000" dirty="0">
                <a:latin typeface="Calibri (cos)"/>
              </a:rPr>
              <a:t>Una part fixa (</a:t>
            </a:r>
            <a:r>
              <a:rPr lang="ca-ES" sz="2000" b="1" dirty="0">
                <a:latin typeface="Calibri (cos)"/>
              </a:rPr>
              <a:t>tarifa de consum i explotació-fixa</a:t>
            </a:r>
            <a:r>
              <a:rPr lang="ca-ES" sz="2000" dirty="0">
                <a:latin typeface="Calibri (cos)"/>
              </a:rPr>
              <a:t>), referida a les hectàrees posades en reg, a càrrec de la Comunitat de Regants.</a:t>
            </a:r>
          </a:p>
          <a:p>
            <a:r>
              <a:rPr lang="ca-ES" sz="2000" dirty="0">
                <a:latin typeface="Calibri (cos)"/>
                <a:cs typeface="Times New Roman" panose="02020603050405020304" pitchFamily="18" charset="0"/>
              </a:rPr>
              <a:t>A partir de l’any </a:t>
            </a:r>
            <a:r>
              <a:rPr lang="ca-ES" sz="2000" b="1" dirty="0">
                <a:latin typeface="Calibri (cos)"/>
                <a:cs typeface="Times New Roman" panose="02020603050405020304" pitchFamily="18" charset="0"/>
              </a:rPr>
              <a:t>2012</a:t>
            </a:r>
            <a:r>
              <a:rPr lang="ca-ES" sz="2000" dirty="0">
                <a:latin typeface="Calibri (cos)"/>
                <a:cs typeface="Times New Roman" panose="02020603050405020304" pitchFamily="18" charset="0"/>
              </a:rPr>
              <a:t>, es </a:t>
            </a:r>
            <a:r>
              <a:rPr lang="ca-ES" sz="2000" b="1" dirty="0">
                <a:latin typeface="Calibri (cos)"/>
                <a:cs typeface="Times New Roman" panose="02020603050405020304" pitchFamily="18" charset="0"/>
              </a:rPr>
              <a:t>modifica l’estructura de la tarifa de consum i explotació-variable</a:t>
            </a:r>
            <a:r>
              <a:rPr lang="ca-ES" sz="2000" dirty="0">
                <a:latin typeface="Calibri (cos)"/>
                <a:cs typeface="Times New Roman" panose="02020603050405020304" pitchFamily="18" charset="0"/>
              </a:rPr>
              <a:t>:</a:t>
            </a:r>
          </a:p>
          <a:p>
            <a:pPr lvl="1">
              <a:spcBef>
                <a:spcPts val="1200"/>
              </a:spcBef>
            </a:pPr>
            <a:r>
              <a:rPr lang="ca-ES" sz="2000" dirty="0">
                <a:latin typeface="Calibri (cos)"/>
              </a:rPr>
              <a:t>Una part variable (tarifa de consum i explotació-variable), a pagar pels propietaris de les parcel·les beneficiàries de la xarxa de distribució, que es divideix en:</a:t>
            </a:r>
          </a:p>
          <a:p>
            <a:pPr lvl="2">
              <a:spcBef>
                <a:spcPts val="1200"/>
              </a:spcBef>
            </a:pPr>
            <a:r>
              <a:rPr lang="ca-ES" sz="2000" dirty="0">
                <a:latin typeface="Calibri (cos)"/>
              </a:rPr>
              <a:t>Una part pel consum real de l’aigua segons comptador.</a:t>
            </a:r>
          </a:p>
          <a:p>
            <a:pPr lvl="2">
              <a:spcBef>
                <a:spcPts val="1200"/>
              </a:spcBef>
            </a:pPr>
            <a:r>
              <a:rPr lang="ca-ES" sz="2000" dirty="0">
                <a:latin typeface="Calibri (cos)"/>
              </a:rPr>
              <a:t>S’</a:t>
            </a:r>
            <a:r>
              <a:rPr lang="ca-ES" sz="2000" b="1" dirty="0">
                <a:latin typeface="Calibri (cos)"/>
              </a:rPr>
              <a:t>introdueix</a:t>
            </a:r>
            <a:r>
              <a:rPr lang="ca-ES" sz="2000" dirty="0">
                <a:latin typeface="Calibri (cos)"/>
              </a:rPr>
              <a:t> un </a:t>
            </a:r>
            <a:r>
              <a:rPr lang="ca-ES" sz="2000" b="1" dirty="0">
                <a:latin typeface="Calibri (cos)"/>
              </a:rPr>
              <a:t>component mínim per hectàrea</a:t>
            </a:r>
            <a:r>
              <a:rPr lang="ca-ES" sz="2000" dirty="0">
                <a:latin typeface="Calibri (cos)"/>
              </a:rPr>
              <a:t>.</a:t>
            </a:r>
          </a:p>
        </p:txBody>
      </p:sp>
    </p:spTree>
    <p:extLst>
      <p:ext uri="{BB962C8B-B14F-4D97-AF65-F5344CB8AC3E}">
        <p14:creationId xmlns:p14="http://schemas.microsoft.com/office/powerpoint/2010/main" val="2182826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idor de número de diapositiva 3">
            <a:extLst>
              <a:ext uri="{FF2B5EF4-FFF2-40B4-BE49-F238E27FC236}">
                <a16:creationId xmlns:a16="http://schemas.microsoft.com/office/drawing/2014/main" id="{4A1091D1-F66A-A5ED-867C-643FBF4E778C}"/>
              </a:ext>
            </a:extLst>
          </p:cNvPr>
          <p:cNvSpPr>
            <a:spLocks noGrp="1"/>
          </p:cNvSpPr>
          <p:nvPr>
            <p:ph type="sldNum" sz="quarter" idx="12"/>
          </p:nvPr>
        </p:nvSpPr>
        <p:spPr/>
        <p:txBody>
          <a:bodyPr/>
          <a:lstStyle/>
          <a:p>
            <a:pPr>
              <a:defRPr/>
            </a:pPr>
            <a:fld id="{DBB8689D-99F4-4013-966A-585EAC837C0C}" type="slidenum">
              <a:rPr lang="ca-ES" smtClean="0"/>
              <a:pPr>
                <a:defRPr/>
              </a:pPr>
              <a:t>26</a:t>
            </a:fld>
            <a:endParaRPr lang="ca-ES"/>
          </a:p>
        </p:txBody>
      </p:sp>
      <p:sp>
        <p:nvSpPr>
          <p:cNvPr id="5" name="Contenidor de contingut 2">
            <a:extLst>
              <a:ext uri="{FF2B5EF4-FFF2-40B4-BE49-F238E27FC236}">
                <a16:creationId xmlns:a16="http://schemas.microsoft.com/office/drawing/2014/main" id="{869D9E3F-E38A-3BAC-44A8-4A9183F550C7}"/>
              </a:ext>
            </a:extLst>
          </p:cNvPr>
          <p:cNvSpPr txBox="1">
            <a:spLocks/>
          </p:cNvSpPr>
          <p:nvPr/>
        </p:nvSpPr>
        <p:spPr>
          <a:xfrm>
            <a:off x="333201" y="1354556"/>
            <a:ext cx="11349360" cy="4354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Tx/>
              <a:buBlip>
                <a:blip r:embed="rId2"/>
              </a:buBlip>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B003E"/>
              </a:buClr>
              <a:buFont typeface="Arial" panose="020B0604020202020204" pitchFamily="34" charset="0"/>
              <a:buChar char="•"/>
              <a:defRPr sz="16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B003E"/>
              </a:buClr>
              <a:buFont typeface="Wingdings" panose="05000000000000000000" pitchFamily="2" charset="2"/>
              <a:buChar char="Ø"/>
              <a:defRPr sz="14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B003E"/>
              </a:buClr>
              <a:buFont typeface="Wingdings" panose="05000000000000000000" pitchFamily="2" charset="2"/>
              <a:buChar char="§"/>
              <a:defRPr sz="14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B003E"/>
              </a:buClr>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SzPts val="1200"/>
              <a:buFontTx/>
              <a:buNone/>
            </a:pPr>
            <a:r>
              <a:rPr lang="ca-ES" sz="2100" b="1" dirty="0">
                <a:solidFill>
                  <a:srgbClr val="AB003E"/>
                </a:solidFill>
              </a:rPr>
              <a:t>Modificacions contractuals no formalitzades</a:t>
            </a:r>
          </a:p>
          <a:p>
            <a:pPr marL="0" indent="0">
              <a:buFontTx/>
              <a:buNone/>
            </a:pPr>
            <a:endParaRPr lang="ca-ES" dirty="0"/>
          </a:p>
        </p:txBody>
      </p:sp>
      <p:sp>
        <p:nvSpPr>
          <p:cNvPr id="2" name="Títol 1">
            <a:extLst>
              <a:ext uri="{FF2B5EF4-FFF2-40B4-BE49-F238E27FC236}">
                <a16:creationId xmlns:a16="http://schemas.microsoft.com/office/drawing/2014/main" id="{1E82442D-79D6-19A8-5D63-44F9D57D792B}"/>
              </a:ext>
            </a:extLst>
          </p:cNvPr>
          <p:cNvSpPr txBox="1">
            <a:spLocks/>
          </p:cNvSpPr>
          <p:nvPr/>
        </p:nvSpPr>
        <p:spPr>
          <a:xfrm>
            <a:off x="333201" y="642163"/>
            <a:ext cx="11525598" cy="584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baseline="0">
                <a:solidFill>
                  <a:srgbClr val="AB003E"/>
                </a:solidFill>
                <a:latin typeface="+mj-lt"/>
                <a:ea typeface="+mj-ea"/>
                <a:cs typeface="+mj-cs"/>
              </a:defRPr>
            </a:lvl1pPr>
          </a:lstStyle>
          <a:p>
            <a:r>
              <a:rPr lang="ca-ES" dirty="0">
                <a:latin typeface="Calibri (cos)"/>
              </a:rPr>
              <a:t>CONCENTRACIÓ PARCEL·LÀRIA I XARXA DE DISTRIBUCIÓ</a:t>
            </a:r>
          </a:p>
        </p:txBody>
      </p:sp>
      <p:sp>
        <p:nvSpPr>
          <p:cNvPr id="3" name="Contenidor de contingut 2">
            <a:extLst>
              <a:ext uri="{FF2B5EF4-FFF2-40B4-BE49-F238E27FC236}">
                <a16:creationId xmlns:a16="http://schemas.microsoft.com/office/drawing/2014/main" id="{B06AF267-5F92-9441-9091-232D792725C2}"/>
              </a:ext>
            </a:extLst>
          </p:cNvPr>
          <p:cNvSpPr txBox="1">
            <a:spLocks/>
          </p:cNvSpPr>
          <p:nvPr/>
        </p:nvSpPr>
        <p:spPr>
          <a:xfrm>
            <a:off x="333201" y="1876933"/>
            <a:ext cx="10596418" cy="4354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B003E"/>
              </a:buClr>
              <a:buFont typeface="Arial" panose="020B0604020202020204" pitchFamily="34" charset="0"/>
              <a:buChar char="•"/>
              <a:defRPr sz="16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B003E"/>
              </a:buClr>
              <a:buFont typeface="Wingdings" panose="05000000000000000000" pitchFamily="2" charset="2"/>
              <a:buChar char="Ø"/>
              <a:defRPr sz="14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B003E"/>
              </a:buClr>
              <a:buFont typeface="Wingdings" panose="05000000000000000000" pitchFamily="2" charset="2"/>
              <a:buChar char="§"/>
              <a:defRPr sz="14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B003E"/>
              </a:buClr>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SzPts val="1200"/>
              <a:buFontTx/>
              <a:buNone/>
            </a:pPr>
            <a:r>
              <a:rPr lang="ca-ES" sz="2100" b="1" dirty="0"/>
              <a:t>Introducció d’altres usos del subministrament d’aigua</a:t>
            </a:r>
            <a:endParaRPr lang="ca-ES" sz="2100" dirty="0"/>
          </a:p>
        </p:txBody>
      </p:sp>
      <p:sp>
        <p:nvSpPr>
          <p:cNvPr id="9" name="Contenidor de contingut 2">
            <a:extLst>
              <a:ext uri="{FF2B5EF4-FFF2-40B4-BE49-F238E27FC236}">
                <a16:creationId xmlns:a16="http://schemas.microsoft.com/office/drawing/2014/main" id="{84EAD4E4-B5FE-A592-370F-C56531440F33}"/>
              </a:ext>
            </a:extLst>
          </p:cNvPr>
          <p:cNvSpPr>
            <a:spLocks noGrp="1"/>
          </p:cNvSpPr>
          <p:nvPr>
            <p:ph idx="1"/>
          </p:nvPr>
        </p:nvSpPr>
        <p:spPr>
          <a:xfrm>
            <a:off x="509440" y="2440265"/>
            <a:ext cx="11173121" cy="3775572"/>
          </a:xfrm>
        </p:spPr>
        <p:txBody>
          <a:bodyPr>
            <a:noAutofit/>
          </a:bodyPr>
          <a:lstStyle/>
          <a:p>
            <a:r>
              <a:rPr lang="ca-ES" sz="2200" dirty="0">
                <a:latin typeface="Calibri (cos)"/>
                <a:cs typeface="Times New Roman" panose="02020603050405020304" pitchFamily="18" charset="0"/>
              </a:rPr>
              <a:t>S’introdueixen altres usos del subministrament d’aigua:</a:t>
            </a:r>
          </a:p>
          <a:p>
            <a:pPr lvl="1" algn="just">
              <a:lnSpc>
                <a:spcPct val="100000"/>
              </a:lnSpc>
              <a:spcBef>
                <a:spcPts val="1200"/>
              </a:spcBef>
            </a:pPr>
            <a:r>
              <a:rPr lang="ca-ES" sz="2200" b="1" dirty="0">
                <a:latin typeface="Calibri (cos)"/>
              </a:rPr>
              <a:t>Subministrament d’aigua  per a l’ús ramader i </a:t>
            </a:r>
            <a:r>
              <a:rPr lang="ca-ES" sz="2200" b="1" dirty="0" err="1">
                <a:latin typeface="Calibri (cos)"/>
              </a:rPr>
              <a:t>agroindustrial</a:t>
            </a:r>
            <a:r>
              <a:rPr lang="ca-ES" sz="2200" dirty="0">
                <a:latin typeface="Calibri (cos)"/>
              </a:rPr>
              <a:t>: Es va aprovar el servei de subministrament d’ús ramader i </a:t>
            </a:r>
            <a:r>
              <a:rPr lang="ca-ES" sz="2200" dirty="0" err="1">
                <a:latin typeface="Calibri (cos)"/>
              </a:rPr>
              <a:t>agroindustrial</a:t>
            </a:r>
            <a:r>
              <a:rPr lang="ca-ES" sz="2200" dirty="0">
                <a:latin typeface="Calibri (cos)"/>
              </a:rPr>
              <a:t> en els any 2011 i 2015, respectivament, tot i que aquests usos no estaven previstos en el “Reglament del servei de subministrament per a reg del Sistema Segarra-Garrigues”, vigent a partir del 16 de desembre de 2010 i fins al 12 d’abril de 2017.</a:t>
            </a:r>
          </a:p>
          <a:p>
            <a:pPr lvl="1" algn="just">
              <a:lnSpc>
                <a:spcPct val="100000"/>
              </a:lnSpc>
              <a:spcBef>
                <a:spcPts val="1200"/>
              </a:spcBef>
            </a:pPr>
            <a:r>
              <a:rPr lang="ca-ES" sz="2200" b="1" dirty="0">
                <a:latin typeface="Calibri (cos)"/>
              </a:rPr>
              <a:t>Reg per a finalitats agrícoles en finques ubicades fora de l’àmbit del Canal Segarra-Garrigues:</a:t>
            </a:r>
            <a:r>
              <a:rPr lang="ca-ES" sz="2200" dirty="0">
                <a:latin typeface="Calibri (cos)"/>
              </a:rPr>
              <a:t> Es van acordar les condicions pel subministrament d’aigua per regar finques ubicades fora de l’àmbit del Canal Segarra-Garrigues, properes als sectors ja acabats i, per tant, en disposició de rebre aigua. </a:t>
            </a:r>
          </a:p>
          <a:p>
            <a:pPr marL="457200" lvl="1" indent="0">
              <a:spcBef>
                <a:spcPts val="1200"/>
              </a:spcBef>
              <a:buNone/>
            </a:pPr>
            <a:endParaRPr lang="ca-ES" sz="1700" dirty="0">
              <a:latin typeface="Calibri (cos)"/>
            </a:endParaRPr>
          </a:p>
          <a:p>
            <a:pPr marL="0" indent="0">
              <a:buNone/>
            </a:pPr>
            <a:endParaRPr lang="ca-ES" sz="1700" dirty="0">
              <a:latin typeface="Calibri (cos)"/>
            </a:endParaRPr>
          </a:p>
          <a:p>
            <a:endParaRPr lang="ca-ES" sz="1700" dirty="0">
              <a:latin typeface="Calibri (cos)"/>
            </a:endParaRPr>
          </a:p>
        </p:txBody>
      </p:sp>
    </p:spTree>
    <p:extLst>
      <p:ext uri="{BB962C8B-B14F-4D97-AF65-F5344CB8AC3E}">
        <p14:creationId xmlns:p14="http://schemas.microsoft.com/office/powerpoint/2010/main" val="2438267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idor de número de diapositiva 3">
            <a:extLst>
              <a:ext uri="{FF2B5EF4-FFF2-40B4-BE49-F238E27FC236}">
                <a16:creationId xmlns:a16="http://schemas.microsoft.com/office/drawing/2014/main" id="{4B6E4609-4671-F088-E493-3FA613E6E7DE}"/>
              </a:ext>
            </a:extLst>
          </p:cNvPr>
          <p:cNvSpPr>
            <a:spLocks noGrp="1"/>
          </p:cNvSpPr>
          <p:nvPr>
            <p:ph type="sldNum" sz="quarter" idx="12"/>
          </p:nvPr>
        </p:nvSpPr>
        <p:spPr/>
        <p:txBody>
          <a:bodyPr/>
          <a:lstStyle/>
          <a:p>
            <a:pPr>
              <a:defRPr/>
            </a:pPr>
            <a:fld id="{DBB8689D-99F4-4013-966A-585EAC837C0C}" type="slidenum">
              <a:rPr lang="ca-ES" smtClean="0"/>
              <a:pPr>
                <a:defRPr/>
              </a:pPr>
              <a:t>27</a:t>
            </a:fld>
            <a:endParaRPr lang="ca-ES" dirty="0"/>
          </a:p>
        </p:txBody>
      </p:sp>
      <p:sp>
        <p:nvSpPr>
          <p:cNvPr id="9" name="Rectangle 2">
            <a:extLst>
              <a:ext uri="{FF2B5EF4-FFF2-40B4-BE49-F238E27FC236}">
                <a16:creationId xmlns:a16="http://schemas.microsoft.com/office/drawing/2014/main" id="{18C57250-A5EE-BEBE-6ACC-DAF828292C3A}"/>
              </a:ext>
            </a:extLst>
          </p:cNvPr>
          <p:cNvSpPr>
            <a:spLocks noChangeArrowheads="1"/>
          </p:cNvSpPr>
          <p:nvPr/>
        </p:nvSpPr>
        <p:spPr bwMode="auto">
          <a:xfrm>
            <a:off x="838200" y="25368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ca-ES" altLang="ca-ES" sz="1800" b="0" i="0" u="none" strike="noStrike" cap="none" normalizeH="0" baseline="0">
              <a:ln>
                <a:noFill/>
              </a:ln>
              <a:solidFill>
                <a:schemeClr val="tx1"/>
              </a:solidFill>
              <a:effectLst/>
              <a:latin typeface="Arial" panose="020B0604020202020204" pitchFamily="34" charset="0"/>
            </a:endParaRPr>
          </a:p>
        </p:txBody>
      </p:sp>
      <p:graphicFrame>
        <p:nvGraphicFramePr>
          <p:cNvPr id="3" name="Taula 2">
            <a:extLst>
              <a:ext uri="{FF2B5EF4-FFF2-40B4-BE49-F238E27FC236}">
                <a16:creationId xmlns:a16="http://schemas.microsoft.com/office/drawing/2014/main" id="{09A405AD-270B-30BA-7A15-39B19E729561}"/>
              </a:ext>
            </a:extLst>
          </p:cNvPr>
          <p:cNvGraphicFramePr>
            <a:graphicFrameLocks noGrp="1"/>
          </p:cNvGraphicFramePr>
          <p:nvPr>
            <p:extLst>
              <p:ext uri="{D42A27DB-BD31-4B8C-83A1-F6EECF244321}">
                <p14:modId xmlns:p14="http://schemas.microsoft.com/office/powerpoint/2010/main" val="2929759272"/>
              </p:ext>
            </p:extLst>
          </p:nvPr>
        </p:nvGraphicFramePr>
        <p:xfrm>
          <a:off x="382443" y="1386627"/>
          <a:ext cx="6644523" cy="3246325"/>
        </p:xfrm>
        <a:graphic>
          <a:graphicData uri="http://schemas.openxmlformats.org/drawingml/2006/table">
            <a:tbl>
              <a:tblPr/>
              <a:tblGrid>
                <a:gridCol w="2302847">
                  <a:extLst>
                    <a:ext uri="{9D8B030D-6E8A-4147-A177-3AD203B41FA5}">
                      <a16:colId xmlns:a16="http://schemas.microsoft.com/office/drawing/2014/main" val="1484525947"/>
                    </a:ext>
                  </a:extLst>
                </a:gridCol>
                <a:gridCol w="1085419">
                  <a:extLst>
                    <a:ext uri="{9D8B030D-6E8A-4147-A177-3AD203B41FA5}">
                      <a16:colId xmlns:a16="http://schemas.microsoft.com/office/drawing/2014/main" val="3204998232"/>
                    </a:ext>
                  </a:extLst>
                </a:gridCol>
                <a:gridCol w="1085419">
                  <a:extLst>
                    <a:ext uri="{9D8B030D-6E8A-4147-A177-3AD203B41FA5}">
                      <a16:colId xmlns:a16="http://schemas.microsoft.com/office/drawing/2014/main" val="2154501437"/>
                    </a:ext>
                  </a:extLst>
                </a:gridCol>
                <a:gridCol w="1085419">
                  <a:extLst>
                    <a:ext uri="{9D8B030D-6E8A-4147-A177-3AD203B41FA5}">
                      <a16:colId xmlns:a16="http://schemas.microsoft.com/office/drawing/2014/main" val="2940129564"/>
                    </a:ext>
                  </a:extLst>
                </a:gridCol>
                <a:gridCol w="1085419">
                  <a:extLst>
                    <a:ext uri="{9D8B030D-6E8A-4147-A177-3AD203B41FA5}">
                      <a16:colId xmlns:a16="http://schemas.microsoft.com/office/drawing/2014/main" val="2902511177"/>
                    </a:ext>
                  </a:extLst>
                </a:gridCol>
              </a:tblGrid>
              <a:tr h="1032231">
                <a:tc>
                  <a:txBody>
                    <a:bodyPr/>
                    <a:lstStyle/>
                    <a:p>
                      <a:pPr algn="l" fontAlgn="ctr"/>
                      <a:r>
                        <a:rPr lang="es-ES" sz="1400" b="1" i="0" u="none" strike="noStrike">
                          <a:solidFill>
                            <a:srgbClr val="000000"/>
                          </a:solidFill>
                          <a:effectLst/>
                          <a:latin typeface="Calibri (cos)"/>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s-ES" sz="1400" b="1" i="0" u="none" strike="noStrike" dirty="0" err="1">
                          <a:solidFill>
                            <a:srgbClr val="000000"/>
                          </a:solidFill>
                          <a:effectLst/>
                          <a:latin typeface="Calibri (cos)"/>
                        </a:rPr>
                        <a:t>Previsió</a:t>
                      </a:r>
                      <a:r>
                        <a:rPr lang="es-ES" sz="1400" b="1" i="0" u="none" strike="noStrike" dirty="0">
                          <a:solidFill>
                            <a:srgbClr val="000000"/>
                          </a:solidFill>
                          <a:effectLst/>
                          <a:latin typeface="Calibri (cos)"/>
                        </a:rPr>
                        <a:t> inicial</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s-ES" sz="1400" b="1" i="0" u="none" strike="noStrike" dirty="0">
                          <a:solidFill>
                            <a:srgbClr val="000000"/>
                          </a:solidFill>
                          <a:effectLst/>
                          <a:latin typeface="Calibri (cos)"/>
                        </a:rPr>
                        <a:t>Despesa acumulada a 31.12.2016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s-ES" sz="1400" b="1" i="0" u="none" strike="noStrike" dirty="0">
                          <a:solidFill>
                            <a:srgbClr val="000000"/>
                          </a:solidFill>
                          <a:effectLst/>
                          <a:latin typeface="Calibri (cos)"/>
                        </a:rPr>
                        <a:t>Despesa acumulada a </a:t>
                      </a:r>
                      <a:r>
                        <a:rPr lang="es-ES" sz="1400" b="1" i="0" u="none" strike="noStrike" dirty="0" err="1">
                          <a:solidFill>
                            <a:srgbClr val="000000"/>
                          </a:solidFill>
                          <a:effectLst/>
                          <a:latin typeface="Calibri (cos)"/>
                        </a:rPr>
                        <a:t>març</a:t>
                      </a:r>
                      <a:r>
                        <a:rPr lang="es-ES" sz="1400" b="1" i="0" u="none" strike="noStrike" dirty="0">
                          <a:solidFill>
                            <a:srgbClr val="000000"/>
                          </a:solidFill>
                          <a:effectLst/>
                          <a:latin typeface="Calibri (cos)"/>
                        </a:rPr>
                        <a:t> del 2022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s-ES" sz="1400" b="1" i="0" u="none" strike="noStrike">
                          <a:solidFill>
                            <a:srgbClr val="000000"/>
                          </a:solidFill>
                          <a:effectLst/>
                          <a:latin typeface="Calibri (cos)"/>
                        </a:rPr>
                        <a:t>Despesa acumulada i previsió de despesa futura a març del 2022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979390369"/>
                  </a:ext>
                </a:extLst>
              </a:tr>
              <a:tr h="490088">
                <a:tc>
                  <a:txBody>
                    <a:bodyPr/>
                    <a:lstStyle/>
                    <a:p>
                      <a:pPr algn="l" fontAlgn="b"/>
                      <a:r>
                        <a:rPr lang="ca-ES" sz="1400" b="0" i="0" u="none" strike="noStrike" noProof="0" dirty="0">
                          <a:solidFill>
                            <a:srgbClr val="000000"/>
                          </a:solidFill>
                          <a:effectLst/>
                          <a:latin typeface="Calibri (cos)"/>
                        </a:rPr>
                        <a:t>Xarxa de regulació i transport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s-ES" sz="1400" b="0" i="0" u="none" strike="noStrike" dirty="0">
                          <a:solidFill>
                            <a:srgbClr val="000000"/>
                          </a:solidFill>
                          <a:effectLst/>
                          <a:latin typeface="Calibri (cos)"/>
                        </a:rPr>
                        <a:t>444.750.000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s-ES" sz="1400" b="0" i="0" u="none" strike="noStrike" dirty="0">
                          <a:solidFill>
                            <a:srgbClr val="000000"/>
                          </a:solidFill>
                          <a:effectLst/>
                          <a:latin typeface="Calibri (cos)"/>
                        </a:rPr>
                        <a:t>311.492,577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s-ES" sz="1400" b="0" i="0" u="none" strike="noStrike" dirty="0">
                          <a:solidFill>
                            <a:srgbClr val="000000"/>
                          </a:solidFill>
                          <a:effectLst/>
                          <a:latin typeface="Calibri (cos)"/>
                        </a:rPr>
                        <a:t>413.809.960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s-ES" sz="1400" b="0" i="0" u="none" strike="noStrike" dirty="0">
                          <a:solidFill>
                            <a:srgbClr val="000000"/>
                          </a:solidFill>
                          <a:effectLst/>
                          <a:latin typeface="Calibri (cos)"/>
                        </a:rPr>
                        <a:t>624.903.173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223438831"/>
                  </a:ext>
                </a:extLst>
              </a:tr>
              <a:tr h="573072">
                <a:tc>
                  <a:txBody>
                    <a:bodyPr/>
                    <a:lstStyle/>
                    <a:p>
                      <a:pPr algn="l" fontAlgn="b"/>
                      <a:r>
                        <a:rPr lang="ca-ES" sz="1400" b="0" i="0" u="none" strike="noStrike" noProof="0" dirty="0">
                          <a:solidFill>
                            <a:srgbClr val="000000"/>
                          </a:solidFill>
                          <a:effectLst/>
                          <a:latin typeface="Calibri (cos)"/>
                        </a:rPr>
                        <a:t>Posada en reg (concentració parcel·lària, xarxa de distribució i cost financer)</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s-ES" sz="1400" b="0" i="0" u="none" strike="noStrike" dirty="0">
                          <a:solidFill>
                            <a:srgbClr val="000000"/>
                          </a:solidFill>
                          <a:effectLst/>
                          <a:latin typeface="Calibri (cos)"/>
                        </a:rPr>
                        <a:t>1.337.455.798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s-ES" sz="1400" b="0" i="0" u="none" strike="noStrike" dirty="0">
                          <a:solidFill>
                            <a:srgbClr val="000000"/>
                          </a:solidFill>
                          <a:effectLst/>
                          <a:latin typeface="Calibri (cos)"/>
                        </a:rPr>
                        <a:t>857.449.425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s-ES" sz="1400" b="0" i="0" u="none" strike="noStrike" dirty="0">
                          <a:solidFill>
                            <a:srgbClr val="000000"/>
                          </a:solidFill>
                          <a:effectLst/>
                          <a:latin typeface="Calibri (cos)"/>
                        </a:rPr>
                        <a:t>955.308.657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s-ES" sz="1400" b="0" i="0" u="none" strike="noStrike" dirty="0">
                          <a:solidFill>
                            <a:srgbClr val="000000"/>
                          </a:solidFill>
                          <a:effectLst/>
                          <a:latin typeface="Calibri (cos)"/>
                        </a:rPr>
                        <a:t>1.243.092.595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418722261"/>
                  </a:ext>
                </a:extLst>
              </a:tr>
              <a:tr h="386417">
                <a:tc>
                  <a:txBody>
                    <a:bodyPr/>
                    <a:lstStyle/>
                    <a:p>
                      <a:pPr algn="l" fontAlgn="b"/>
                      <a:r>
                        <a:rPr lang="ca-ES" sz="1400" b="1" i="0" u="none" strike="noStrike" noProof="0" dirty="0">
                          <a:solidFill>
                            <a:srgbClr val="000000"/>
                          </a:solidFill>
                          <a:effectLst/>
                          <a:latin typeface="Calibri (cos)"/>
                        </a:rPr>
                        <a:t>Total xarxa de regulació i transport i posada en reg</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s-ES" sz="1400" b="1" i="0" u="none" strike="noStrike" dirty="0">
                          <a:solidFill>
                            <a:srgbClr val="000000"/>
                          </a:solidFill>
                          <a:effectLst/>
                          <a:latin typeface="Calibri (cos)"/>
                        </a:rPr>
                        <a:t>1.782.205.798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s-ES" sz="1400" b="1" i="0" u="none" strike="noStrike" dirty="0">
                          <a:solidFill>
                            <a:srgbClr val="000000"/>
                          </a:solidFill>
                          <a:effectLst/>
                          <a:latin typeface="Calibri (cos)"/>
                        </a:rPr>
                        <a:t>1.168.942.002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s-ES" sz="1400" b="1" i="0" u="none" strike="noStrike" dirty="0">
                          <a:solidFill>
                            <a:srgbClr val="000000"/>
                          </a:solidFill>
                          <a:effectLst/>
                          <a:latin typeface="Calibri (cos)"/>
                        </a:rPr>
                        <a:t>1.369.118.617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s-ES" sz="1400" b="1" i="0" u="none" strike="noStrike" dirty="0">
                          <a:solidFill>
                            <a:srgbClr val="000000"/>
                          </a:solidFill>
                          <a:effectLst/>
                          <a:latin typeface="Calibri (cos)"/>
                        </a:rPr>
                        <a:t>1.867.995.768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559920138"/>
                  </a:ext>
                </a:extLst>
              </a:tr>
              <a:tr h="386417">
                <a:tc>
                  <a:txBody>
                    <a:bodyPr/>
                    <a:lstStyle/>
                    <a:p>
                      <a:pPr algn="l" fontAlgn="b"/>
                      <a:r>
                        <a:rPr lang="ca-ES" sz="1400" b="0" i="0" u="none" strike="noStrike" noProof="0" dirty="0">
                          <a:solidFill>
                            <a:srgbClr val="000000"/>
                          </a:solidFill>
                          <a:effectLst/>
                          <a:latin typeface="Calibri (cos)"/>
                        </a:rPr>
                        <a:t>Hectàrees (a)</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s-ES" sz="1400" b="0" i="0" u="none" strike="noStrike" dirty="0">
                          <a:solidFill>
                            <a:srgbClr val="000000"/>
                          </a:solidFill>
                          <a:effectLst/>
                          <a:latin typeface="Calibri (cos)"/>
                        </a:rPr>
                        <a:t>70.150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s-ES" sz="1400" b="0" i="0" u="none" strike="noStrike" dirty="0">
                          <a:solidFill>
                            <a:srgbClr val="000000"/>
                          </a:solidFill>
                          <a:effectLst/>
                          <a:latin typeface="Calibri (cos)"/>
                        </a:rPr>
                        <a:t>18.373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s-ES" sz="1400" b="0" i="0" u="none" strike="noStrike" dirty="0">
                          <a:solidFill>
                            <a:srgbClr val="000000"/>
                          </a:solidFill>
                          <a:effectLst/>
                          <a:latin typeface="Calibri (cos)"/>
                        </a:rPr>
                        <a:t>23.510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s-ES" sz="1400" b="0" i="0" u="none" strike="noStrike" dirty="0">
                          <a:solidFill>
                            <a:srgbClr val="000000"/>
                          </a:solidFill>
                          <a:effectLst/>
                          <a:latin typeface="Calibri (cos)"/>
                        </a:rPr>
                        <a:t>37.986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289930237"/>
                  </a:ext>
                </a:extLst>
              </a:tr>
            </a:tbl>
          </a:graphicData>
        </a:graphic>
      </p:graphicFrame>
      <p:sp>
        <p:nvSpPr>
          <p:cNvPr id="7" name="Títol 1">
            <a:extLst>
              <a:ext uri="{FF2B5EF4-FFF2-40B4-BE49-F238E27FC236}">
                <a16:creationId xmlns:a16="http://schemas.microsoft.com/office/drawing/2014/main" id="{FFD7C501-3379-2BE8-D372-D3B06075C826}"/>
              </a:ext>
            </a:extLst>
          </p:cNvPr>
          <p:cNvSpPr txBox="1">
            <a:spLocks/>
          </p:cNvSpPr>
          <p:nvPr/>
        </p:nvSpPr>
        <p:spPr>
          <a:xfrm>
            <a:off x="333201" y="642163"/>
            <a:ext cx="11525598" cy="584463"/>
          </a:xfrm>
          <a:prstGeom prst="rect">
            <a:avLst/>
          </a:prstGeom>
        </p:spPr>
        <p:txBody>
          <a:bodyPr vert="horz" lIns="91440" tIns="45720" rIns="91440" bIns="45720" rtlCol="0" anchor="ctr">
            <a:normAutofit/>
          </a:bodyPr>
          <a:lstStyle>
            <a:defPPr>
              <a:defRPr lang="ca-ES"/>
            </a:defPPr>
            <a:lvl1pPr>
              <a:lnSpc>
                <a:spcPct val="90000"/>
              </a:lnSpc>
              <a:spcBef>
                <a:spcPct val="0"/>
              </a:spcBef>
              <a:buNone/>
              <a:defRPr sz="2400" b="1" i="0" baseline="0">
                <a:solidFill>
                  <a:srgbClr val="AB003E"/>
                </a:solidFill>
                <a:latin typeface="Calibri (cos)"/>
                <a:ea typeface="+mj-ea"/>
                <a:cs typeface="+mj-cs"/>
              </a:defRPr>
            </a:lvl1pPr>
          </a:lstStyle>
          <a:p>
            <a:r>
              <a:rPr lang="ca-ES" dirty="0"/>
              <a:t>COSTOS TOTALS CANAL SEGARRA-GARRIGUES</a:t>
            </a:r>
          </a:p>
        </p:txBody>
      </p:sp>
      <p:sp>
        <p:nvSpPr>
          <p:cNvPr id="10" name="QuadreDeText 9">
            <a:extLst>
              <a:ext uri="{FF2B5EF4-FFF2-40B4-BE49-F238E27FC236}">
                <a16:creationId xmlns:a16="http://schemas.microsoft.com/office/drawing/2014/main" id="{60FC6903-F33A-799F-E171-C7D6588458C2}"/>
              </a:ext>
            </a:extLst>
          </p:cNvPr>
          <p:cNvSpPr txBox="1"/>
          <p:nvPr/>
        </p:nvSpPr>
        <p:spPr>
          <a:xfrm>
            <a:off x="333201" y="4650489"/>
            <a:ext cx="6530110" cy="1492716"/>
          </a:xfrm>
          <a:prstGeom prst="rect">
            <a:avLst/>
          </a:prstGeom>
          <a:noFill/>
        </p:spPr>
        <p:txBody>
          <a:bodyPr wrap="square" rtlCol="0">
            <a:spAutoFit/>
          </a:bodyPr>
          <a:lstStyle/>
          <a:p>
            <a:pPr algn="just"/>
            <a:r>
              <a:rPr lang="ca-ES" sz="1300" dirty="0">
                <a:latin typeface="Calibri (cos)"/>
              </a:rPr>
              <a:t>Imports en euros.</a:t>
            </a:r>
          </a:p>
          <a:p>
            <a:pPr algn="just"/>
            <a:r>
              <a:rPr lang="ca-ES" sz="1300" dirty="0">
                <a:latin typeface="Calibri (cos)"/>
              </a:rPr>
              <a:t>Notes:</a:t>
            </a:r>
          </a:p>
          <a:p>
            <a:pPr algn="just"/>
            <a:r>
              <a:rPr lang="ca-ES" sz="1300" dirty="0">
                <a:latin typeface="Calibri (cos)"/>
              </a:rPr>
              <a:t>(a) </a:t>
            </a:r>
            <a:r>
              <a:rPr lang="ca-ES" sz="1300" dirty="0">
                <a:effectLst/>
                <a:latin typeface="Calibri (cos)"/>
                <a:ea typeface="Times New Roman" panose="02020603050405020304" pitchFamily="18" charset="0"/>
                <a:cs typeface="Times New Roman" panose="02020603050405020304" pitchFamily="18" charset="0"/>
              </a:rPr>
              <a:t>Hectàrees: Inicialment es preveien 70.150 ha que podrien ser regades. El 31 de desembre del 2016 el nombre total de 18.373 ha correspon a 15.101 ha que podien ser regades i 3.272 ha en execució. Les hectàrees a març del 2022 corres­ponen a 21.806 ha que poden ser regades i 1.704 ha en execució. La previsió futura indica les hectàrees que es preveu que estaran a disposició del concessionari l’any 2032 segons ha informat Infraestructures.cat </a:t>
            </a:r>
            <a:endParaRPr lang="ca-ES" sz="1300" dirty="0">
              <a:latin typeface="Calibri (cos)"/>
            </a:endParaRPr>
          </a:p>
        </p:txBody>
      </p:sp>
      <p:graphicFrame>
        <p:nvGraphicFramePr>
          <p:cNvPr id="11" name="Contenidor de contingut 7">
            <a:extLst>
              <a:ext uri="{FF2B5EF4-FFF2-40B4-BE49-F238E27FC236}">
                <a16:creationId xmlns:a16="http://schemas.microsoft.com/office/drawing/2014/main" id="{930647A2-E098-7EAC-1E40-90817099784A}"/>
              </a:ext>
            </a:extLst>
          </p:cNvPr>
          <p:cNvGraphicFramePr>
            <a:graphicFrameLocks noGrp="1"/>
          </p:cNvGraphicFramePr>
          <p:nvPr>
            <p:ph idx="1"/>
            <p:extLst>
              <p:ext uri="{D42A27DB-BD31-4B8C-83A1-F6EECF244321}">
                <p14:modId xmlns:p14="http://schemas.microsoft.com/office/powerpoint/2010/main" val="3669959761"/>
              </p:ext>
            </p:extLst>
          </p:nvPr>
        </p:nvGraphicFramePr>
        <p:xfrm>
          <a:off x="6774584" y="1724298"/>
          <a:ext cx="5048222" cy="44915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59957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idor de número de diapositiva 3">
            <a:extLst>
              <a:ext uri="{FF2B5EF4-FFF2-40B4-BE49-F238E27FC236}">
                <a16:creationId xmlns:a16="http://schemas.microsoft.com/office/drawing/2014/main" id="{4B6E4609-4671-F088-E493-3FA613E6E7DE}"/>
              </a:ext>
            </a:extLst>
          </p:cNvPr>
          <p:cNvSpPr>
            <a:spLocks noGrp="1"/>
          </p:cNvSpPr>
          <p:nvPr>
            <p:ph type="sldNum" sz="quarter" idx="12"/>
          </p:nvPr>
        </p:nvSpPr>
        <p:spPr/>
        <p:txBody>
          <a:bodyPr/>
          <a:lstStyle/>
          <a:p>
            <a:pPr>
              <a:defRPr/>
            </a:pPr>
            <a:fld id="{DBB8689D-99F4-4013-966A-585EAC837C0C}" type="slidenum">
              <a:rPr lang="ca-ES" smtClean="0"/>
              <a:pPr>
                <a:defRPr/>
              </a:pPr>
              <a:t>28</a:t>
            </a:fld>
            <a:endParaRPr lang="ca-ES"/>
          </a:p>
        </p:txBody>
      </p:sp>
      <p:sp>
        <p:nvSpPr>
          <p:cNvPr id="3" name="Títol 1">
            <a:extLst>
              <a:ext uri="{FF2B5EF4-FFF2-40B4-BE49-F238E27FC236}">
                <a16:creationId xmlns:a16="http://schemas.microsoft.com/office/drawing/2014/main" id="{E91158A0-81F9-4C28-1704-9724ABB966C3}"/>
              </a:ext>
            </a:extLst>
          </p:cNvPr>
          <p:cNvSpPr txBox="1">
            <a:spLocks/>
          </p:cNvSpPr>
          <p:nvPr/>
        </p:nvSpPr>
        <p:spPr>
          <a:xfrm>
            <a:off x="333201" y="642163"/>
            <a:ext cx="11525598" cy="5844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2400" b="1" i="0" kern="1200" baseline="0">
                <a:solidFill>
                  <a:srgbClr val="AB003E"/>
                </a:solidFill>
                <a:latin typeface="+mj-lt"/>
                <a:ea typeface="+mj-ea"/>
                <a:cs typeface="+mj-cs"/>
              </a:defRPr>
            </a:lvl1pPr>
          </a:lstStyle>
          <a:p>
            <a:r>
              <a:rPr lang="ca-ES" dirty="0">
                <a:latin typeface="Calibri (cos)"/>
              </a:rPr>
              <a:t>Costos totals de la Posada en reg: Concentració parcel·lària, xarxa de distribució i cost financer</a:t>
            </a:r>
          </a:p>
        </p:txBody>
      </p:sp>
      <p:graphicFrame>
        <p:nvGraphicFramePr>
          <p:cNvPr id="6" name="Taula 5">
            <a:extLst>
              <a:ext uri="{FF2B5EF4-FFF2-40B4-BE49-F238E27FC236}">
                <a16:creationId xmlns:a16="http://schemas.microsoft.com/office/drawing/2014/main" id="{5B382B0F-4CCB-AFEB-28DE-3077D2003EE7}"/>
              </a:ext>
            </a:extLst>
          </p:cNvPr>
          <p:cNvGraphicFramePr>
            <a:graphicFrameLocks noGrp="1"/>
          </p:cNvGraphicFramePr>
          <p:nvPr>
            <p:extLst>
              <p:ext uri="{D42A27DB-BD31-4B8C-83A1-F6EECF244321}">
                <p14:modId xmlns:p14="http://schemas.microsoft.com/office/powerpoint/2010/main" val="140561101"/>
              </p:ext>
            </p:extLst>
          </p:nvPr>
        </p:nvGraphicFramePr>
        <p:xfrm>
          <a:off x="333201" y="1591583"/>
          <a:ext cx="11525598" cy="4494451"/>
        </p:xfrm>
        <a:graphic>
          <a:graphicData uri="http://schemas.openxmlformats.org/drawingml/2006/table">
            <a:tbl>
              <a:tblPr>
                <a:tableStyleId>{2D5ABB26-0587-4C30-8999-92F81FD0307C}</a:tableStyleId>
              </a:tblPr>
              <a:tblGrid>
                <a:gridCol w="5272942">
                  <a:extLst>
                    <a:ext uri="{9D8B030D-6E8A-4147-A177-3AD203B41FA5}">
                      <a16:colId xmlns:a16="http://schemas.microsoft.com/office/drawing/2014/main" val="3864918562"/>
                    </a:ext>
                  </a:extLst>
                </a:gridCol>
                <a:gridCol w="1611086">
                  <a:extLst>
                    <a:ext uri="{9D8B030D-6E8A-4147-A177-3AD203B41FA5}">
                      <a16:colId xmlns:a16="http://schemas.microsoft.com/office/drawing/2014/main" val="3809624485"/>
                    </a:ext>
                  </a:extLst>
                </a:gridCol>
                <a:gridCol w="1338942">
                  <a:extLst>
                    <a:ext uri="{9D8B030D-6E8A-4147-A177-3AD203B41FA5}">
                      <a16:colId xmlns:a16="http://schemas.microsoft.com/office/drawing/2014/main" val="2543657436"/>
                    </a:ext>
                  </a:extLst>
                </a:gridCol>
                <a:gridCol w="1600200">
                  <a:extLst>
                    <a:ext uri="{9D8B030D-6E8A-4147-A177-3AD203B41FA5}">
                      <a16:colId xmlns:a16="http://schemas.microsoft.com/office/drawing/2014/main" val="2397523927"/>
                    </a:ext>
                  </a:extLst>
                </a:gridCol>
                <a:gridCol w="1702428">
                  <a:extLst>
                    <a:ext uri="{9D8B030D-6E8A-4147-A177-3AD203B41FA5}">
                      <a16:colId xmlns:a16="http://schemas.microsoft.com/office/drawing/2014/main" val="701516930"/>
                    </a:ext>
                  </a:extLst>
                </a:gridCol>
              </a:tblGrid>
              <a:tr h="934181">
                <a:tc>
                  <a:txBody>
                    <a:bodyPr/>
                    <a:lstStyle/>
                    <a:p>
                      <a:pPr algn="l" fontAlgn="b"/>
                      <a:r>
                        <a:rPr lang="ca-ES" sz="1600" b="1" u="none" strike="noStrike" dirty="0">
                          <a:effectLst/>
                        </a:rPr>
                        <a:t> </a:t>
                      </a:r>
                      <a:endParaRPr lang="ca-ES" sz="1600" b="1" i="0" u="none" strike="noStrike" dirty="0">
                        <a:solidFill>
                          <a:srgbClr val="000000"/>
                        </a:solidFill>
                        <a:effectLst/>
                        <a:latin typeface="Calibri (co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ca-ES" sz="1600" b="1" u="none" strike="noStrike" dirty="0">
                          <a:effectLst/>
                        </a:rPr>
                        <a:t>Previsió inicial</a:t>
                      </a:r>
                      <a:endParaRPr lang="ca-ES" sz="1600" b="1" i="0" u="none" strike="noStrike" dirty="0">
                        <a:solidFill>
                          <a:srgbClr val="000000"/>
                        </a:solidFill>
                        <a:effectLst/>
                        <a:latin typeface="Calibri (co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ca-ES" sz="1600" b="1" u="none" strike="noStrike" dirty="0">
                          <a:effectLst/>
                        </a:rPr>
                        <a:t>Despesa acumulada a 31.12.2016</a:t>
                      </a:r>
                      <a:endParaRPr lang="ca-ES" sz="1600" b="1" i="0" u="none" strike="noStrike" dirty="0">
                        <a:solidFill>
                          <a:srgbClr val="000000"/>
                        </a:solidFill>
                        <a:effectLst/>
                        <a:latin typeface="Calibri (co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ca-ES" sz="1600" b="1" u="none" strike="noStrike" dirty="0">
                          <a:effectLst/>
                        </a:rPr>
                        <a:t>Despesa acumulada a març del 2022</a:t>
                      </a:r>
                      <a:endParaRPr lang="ca-ES" sz="1600" b="1" i="0" u="none" strike="noStrike" dirty="0">
                        <a:solidFill>
                          <a:srgbClr val="000000"/>
                        </a:solidFill>
                        <a:effectLst/>
                        <a:latin typeface="Calibri (co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ca-ES" sz="1600" b="1" u="none" strike="noStrike" dirty="0">
                          <a:effectLst/>
                        </a:rPr>
                        <a:t>Despesa acumulada i previsió de despesa futura a març del 2022</a:t>
                      </a:r>
                      <a:endParaRPr lang="ca-ES" sz="1600" b="1" i="0" u="none" strike="noStrike" dirty="0">
                        <a:solidFill>
                          <a:srgbClr val="000000"/>
                        </a:solidFill>
                        <a:effectLst/>
                        <a:latin typeface="Calibri (co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959714"/>
                  </a:ext>
                </a:extLst>
              </a:tr>
              <a:tr h="381737">
                <a:tc>
                  <a:txBody>
                    <a:bodyPr/>
                    <a:lstStyle/>
                    <a:p>
                      <a:pPr algn="l" fontAlgn="ctr"/>
                      <a:r>
                        <a:rPr lang="ca-ES" sz="1600" b="1" u="none" strike="noStrike" noProof="0" dirty="0">
                          <a:effectLst/>
                        </a:rPr>
                        <a:t>Concentració par­cel·là­ria – Generalitat</a:t>
                      </a:r>
                      <a:endParaRPr lang="ca-ES" sz="1600" b="1" i="0" u="none" strike="noStrike" noProof="0" dirty="0">
                        <a:solidFill>
                          <a:srgbClr val="000000"/>
                        </a:solidFill>
                        <a:effectLst/>
                        <a:latin typeface="Helvetica LT Light" panose="02000403040000020004" pitchFamily="2"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600" b="1" u="none" strike="noStrike">
                          <a:effectLst/>
                        </a:rPr>
                        <a:t>170.829.199</a:t>
                      </a:r>
                      <a:endParaRPr lang="ca-ES" sz="1600" b="1"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600" b="1" u="none" strike="noStrike">
                          <a:effectLst/>
                        </a:rPr>
                        <a:t>125.622.516</a:t>
                      </a:r>
                      <a:endParaRPr lang="ca-ES" sz="1600" b="1"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600" b="1" u="none" strike="noStrike" dirty="0">
                          <a:effectLst/>
                        </a:rPr>
                        <a:t>154.670.337</a:t>
                      </a:r>
                      <a:endParaRPr lang="ca-ES" sz="1600" b="1"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600" b="1" u="none" strike="noStrike" dirty="0">
                          <a:effectLst/>
                        </a:rPr>
                        <a:t>196.731.789</a:t>
                      </a:r>
                      <a:endParaRPr lang="ca-ES" sz="1600" b="1"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596766637"/>
                  </a:ext>
                </a:extLst>
              </a:tr>
              <a:tr h="270678">
                <a:tc>
                  <a:txBody>
                    <a:bodyPr/>
                    <a:lstStyle/>
                    <a:p>
                      <a:pPr marL="180975" indent="0" algn="l" fontAlgn="ctr"/>
                      <a:r>
                        <a:rPr lang="ca-ES" sz="1600" u="none" strike="noStrike" noProof="0" dirty="0">
                          <a:effectLst/>
                        </a:rPr>
                        <a:t>Obres de con­cen­tració parcel·lària</a:t>
                      </a:r>
                      <a:endParaRPr lang="ca-ES" sz="1600" b="0" i="0" u="none" strike="noStrike" noProof="0" dirty="0">
                        <a:solidFill>
                          <a:srgbClr val="000000"/>
                        </a:solidFill>
                        <a:effectLst/>
                        <a:latin typeface="Helvetica LT Light" panose="02000403040000020004" pitchFamily="2"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600" u="none" strike="noStrike">
                          <a:effectLst/>
                        </a:rPr>
                        <a:t>147.305.045</a:t>
                      </a:r>
                      <a:endParaRPr lang="ca-ES" sz="16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600" u="none" strike="noStrike">
                          <a:effectLst/>
                        </a:rPr>
                        <a:t>83.781.616</a:t>
                      </a:r>
                      <a:endParaRPr lang="ca-ES" sz="16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600" u="none" strike="noStrike" dirty="0">
                          <a:effectLst/>
                        </a:rPr>
                        <a:t>87.320.652</a:t>
                      </a:r>
                      <a:endParaRPr lang="ca-ES" sz="16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600" u="none" strike="noStrike" dirty="0">
                          <a:effectLst/>
                        </a:rPr>
                        <a:t>97.576.180</a:t>
                      </a:r>
                      <a:endParaRPr lang="ca-ES" sz="16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634494425"/>
                  </a:ext>
                </a:extLst>
              </a:tr>
              <a:tr h="270936">
                <a:tc>
                  <a:txBody>
                    <a:bodyPr/>
                    <a:lstStyle/>
                    <a:p>
                      <a:pPr marL="180975" indent="0" algn="l" fontAlgn="ctr"/>
                      <a:r>
                        <a:rPr lang="ca-ES" sz="1600" u="none" strike="noStrike" kern="1200" noProof="0" dirty="0">
                          <a:solidFill>
                            <a:schemeClr val="tx1"/>
                          </a:solidFill>
                          <a:effectLst/>
                          <a:latin typeface="+mn-lt"/>
                          <a:ea typeface="+mn-ea"/>
                          <a:cs typeface="+mn-cs"/>
                        </a:rPr>
                        <a:t>Procediments</a:t>
                      </a:r>
                      <a:r>
                        <a:rPr lang="ca-ES" sz="1600" u="none" strike="noStrike" noProof="0" dirty="0">
                          <a:effectLst/>
                        </a:rPr>
                        <a:t> de con­centració parcel·lària</a:t>
                      </a:r>
                      <a:endParaRPr lang="ca-ES" sz="1600" b="0" i="0" u="none" strike="noStrike" noProof="0" dirty="0">
                        <a:solidFill>
                          <a:srgbClr val="000000"/>
                        </a:solidFill>
                        <a:effectLst/>
                        <a:latin typeface="Helvetica LT Light" panose="02000403040000020004" pitchFamily="2"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600" u="none" strike="noStrike">
                          <a:effectLst/>
                        </a:rPr>
                        <a:t>-</a:t>
                      </a:r>
                      <a:endParaRPr lang="ca-ES" sz="16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600" u="none" strike="noStrike">
                          <a:effectLst/>
                        </a:rPr>
                        <a:t>15.092.536</a:t>
                      </a:r>
                      <a:endParaRPr lang="ca-ES" sz="16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600" u="none" strike="noStrike" dirty="0">
                          <a:effectLst/>
                        </a:rPr>
                        <a:t>17.609.073</a:t>
                      </a:r>
                      <a:endParaRPr lang="ca-ES" sz="16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600" u="none" strike="noStrike">
                          <a:effectLst/>
                        </a:rPr>
                        <a:t>15.866.993</a:t>
                      </a:r>
                      <a:endParaRPr lang="ca-ES" sz="16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647817780"/>
                  </a:ext>
                </a:extLst>
              </a:tr>
              <a:tr h="265060">
                <a:tc>
                  <a:txBody>
                    <a:bodyPr/>
                    <a:lstStyle/>
                    <a:p>
                      <a:pPr marL="180975" indent="0" algn="l" fontAlgn="ctr"/>
                      <a:r>
                        <a:rPr lang="ca-ES" sz="1600" u="none" strike="noStrike" noProof="0" dirty="0">
                          <a:effectLst/>
                        </a:rPr>
                        <a:t>Mesures correctores i com­pensatòries d’impacte ambiental</a:t>
                      </a:r>
                      <a:endParaRPr lang="ca-ES" sz="1600" b="0" i="0" u="none" strike="noStrike" noProof="0" dirty="0">
                        <a:solidFill>
                          <a:srgbClr val="000000"/>
                        </a:solidFill>
                        <a:effectLst/>
                        <a:latin typeface="Helvetica LT Light" panose="02000403040000020004" pitchFamily="2"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600" u="none" strike="noStrike" dirty="0">
                          <a:effectLst/>
                        </a:rPr>
                        <a:t>22.131.077</a:t>
                      </a:r>
                      <a:endParaRPr lang="ca-ES" sz="16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600" u="none" strike="noStrike" dirty="0">
                          <a:effectLst/>
                        </a:rPr>
                        <a:t>26.004.538</a:t>
                      </a:r>
                      <a:endParaRPr lang="ca-ES" sz="16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600" u="none" strike="noStrike" dirty="0">
                          <a:effectLst/>
                        </a:rPr>
                        <a:t>48.996.786</a:t>
                      </a:r>
                      <a:endParaRPr lang="ca-ES" sz="16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600" u="none" strike="noStrike" dirty="0">
                          <a:effectLst/>
                        </a:rPr>
                        <a:t>78.427.160</a:t>
                      </a:r>
                      <a:endParaRPr lang="ca-ES" sz="16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427624062"/>
                  </a:ext>
                </a:extLst>
              </a:tr>
              <a:tr h="227061">
                <a:tc>
                  <a:txBody>
                    <a:bodyPr/>
                    <a:lstStyle/>
                    <a:p>
                      <a:pPr marL="180975" indent="0" algn="l" fontAlgn="ctr"/>
                      <a:r>
                        <a:rPr lang="ca-ES" sz="1600" u="none" strike="noStrike" noProof="0" dirty="0">
                          <a:effectLst/>
                        </a:rPr>
                        <a:t>Acció cultural</a:t>
                      </a:r>
                      <a:endParaRPr lang="ca-ES" sz="1600" b="0" i="0" u="none" strike="noStrike" noProof="0" dirty="0">
                        <a:solidFill>
                          <a:srgbClr val="000000"/>
                        </a:solidFill>
                        <a:effectLst/>
                        <a:latin typeface="Helvetica LT Light" panose="02000403040000020004" pitchFamily="2"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1600" u="none" strike="noStrike">
                          <a:effectLst/>
                        </a:rPr>
                        <a:t>1.393.077</a:t>
                      </a:r>
                      <a:endParaRPr lang="ca-ES" sz="16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1600" u="none" strike="noStrike" dirty="0">
                          <a:effectLst/>
                        </a:rPr>
                        <a:t>743.826</a:t>
                      </a:r>
                      <a:endParaRPr lang="ca-ES" sz="16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1600" u="none" strike="noStrike" dirty="0">
                          <a:effectLst/>
                        </a:rPr>
                        <a:t>743.826</a:t>
                      </a:r>
                      <a:endParaRPr lang="ca-ES" sz="16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1600" u="none" strike="noStrike" dirty="0">
                          <a:effectLst/>
                        </a:rPr>
                        <a:t>4.861.456</a:t>
                      </a:r>
                      <a:endParaRPr lang="ca-ES" sz="16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5528559"/>
                  </a:ext>
                </a:extLst>
              </a:tr>
              <a:tr h="330462">
                <a:tc>
                  <a:txBody>
                    <a:bodyPr/>
                    <a:lstStyle/>
                    <a:p>
                      <a:pPr algn="l" fontAlgn="ctr"/>
                      <a:r>
                        <a:rPr lang="ca-ES" sz="1600" b="1" u="none" strike="noStrike" noProof="0" dirty="0">
                          <a:effectLst/>
                        </a:rPr>
                        <a:t>Xarxa de distribució</a:t>
                      </a:r>
                      <a:endParaRPr lang="ca-ES" sz="1600" b="1" i="0" u="none" strike="noStrike" noProof="0" dirty="0">
                        <a:solidFill>
                          <a:srgbClr val="000000"/>
                        </a:solidFill>
                        <a:effectLst/>
                        <a:latin typeface="Helvetica LT Light" panose="02000403040000020004" pitchFamily="2"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600" b="1" u="none" strike="noStrike" dirty="0">
                          <a:effectLst/>
                        </a:rPr>
                        <a:t>794.384.599</a:t>
                      </a:r>
                      <a:endParaRPr lang="ca-ES" sz="1600" b="1"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600" b="1" u="none" strike="noStrike">
                          <a:effectLst/>
                        </a:rPr>
                        <a:t>657.178.258</a:t>
                      </a:r>
                      <a:endParaRPr lang="ca-ES" sz="1600" b="1"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600" b="1" u="none" strike="noStrike">
                          <a:effectLst/>
                        </a:rPr>
                        <a:t>712.364.534</a:t>
                      </a:r>
                      <a:endParaRPr lang="ca-ES" sz="1600" b="1"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600" b="1" u="none" strike="noStrike" dirty="0">
                          <a:effectLst/>
                        </a:rPr>
                        <a:t>962.025.914</a:t>
                      </a:r>
                      <a:endParaRPr lang="ca-ES" sz="1600" b="1"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697595706"/>
                  </a:ext>
                </a:extLst>
              </a:tr>
              <a:tr h="233990">
                <a:tc>
                  <a:txBody>
                    <a:bodyPr/>
                    <a:lstStyle/>
                    <a:p>
                      <a:pPr marL="180975" indent="0" algn="l" fontAlgn="ctr"/>
                      <a:r>
                        <a:rPr lang="ca-ES" sz="1600" u="none" strike="noStrike" noProof="0" dirty="0">
                          <a:effectLst/>
                        </a:rPr>
                        <a:t>Xarxa de distribució – Generalitat</a:t>
                      </a:r>
                      <a:endParaRPr lang="ca-ES" sz="1600" b="0" i="0" u="none" strike="noStrike" noProof="0" dirty="0">
                        <a:solidFill>
                          <a:srgbClr val="000000"/>
                        </a:solidFill>
                        <a:effectLst/>
                        <a:latin typeface="Helvetica LT Light" panose="02000403040000020004" pitchFamily="2"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600" u="none" strike="noStrike" dirty="0">
                          <a:effectLst/>
                        </a:rPr>
                        <a:t>635.173.661</a:t>
                      </a:r>
                      <a:endParaRPr lang="ca-ES" sz="16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600" u="none" strike="noStrike" dirty="0">
                          <a:effectLst/>
                        </a:rPr>
                        <a:t>636.703.604</a:t>
                      </a:r>
                      <a:endParaRPr lang="ca-ES" sz="16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600" u="none" strike="noStrike">
                          <a:effectLst/>
                        </a:rPr>
                        <a:t>682.562.896</a:t>
                      </a:r>
                      <a:endParaRPr lang="ca-ES" sz="16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600" u="none" strike="noStrike" dirty="0">
                          <a:effectLst/>
                        </a:rPr>
                        <a:t>900.677.351</a:t>
                      </a:r>
                      <a:endParaRPr lang="ca-ES" sz="16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683050618"/>
                  </a:ext>
                </a:extLst>
              </a:tr>
              <a:tr h="258620">
                <a:tc>
                  <a:txBody>
                    <a:bodyPr/>
                    <a:lstStyle/>
                    <a:p>
                      <a:pPr marL="180975" indent="0" algn="l" fontAlgn="ctr"/>
                      <a:r>
                        <a:rPr lang="ca-ES" sz="1600" u="none" strike="noStrike" noProof="0" dirty="0">
                          <a:effectLst/>
                        </a:rPr>
                        <a:t>Xarxa de distribució – regants</a:t>
                      </a:r>
                      <a:endParaRPr lang="ca-ES" sz="1600" b="0" i="0" u="none" strike="noStrike" noProof="0" dirty="0">
                        <a:solidFill>
                          <a:srgbClr val="000000"/>
                        </a:solidFill>
                        <a:effectLst/>
                        <a:latin typeface="Helvetica LT Light" panose="02000403040000020004" pitchFamily="2"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1600" u="none" strike="noStrike" dirty="0">
                          <a:effectLst/>
                        </a:rPr>
                        <a:t>159.210.938</a:t>
                      </a:r>
                      <a:endParaRPr lang="ca-ES" sz="16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1600" u="none" strike="noStrike" dirty="0">
                          <a:effectLst/>
                        </a:rPr>
                        <a:t>20.474.654</a:t>
                      </a:r>
                      <a:endParaRPr lang="ca-ES" sz="16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1600" u="none" strike="noStrike" dirty="0">
                          <a:effectLst/>
                        </a:rPr>
                        <a:t>29.801.638</a:t>
                      </a:r>
                      <a:endParaRPr lang="ca-ES" sz="16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1600" u="none" strike="noStrike" dirty="0">
                          <a:effectLst/>
                        </a:rPr>
                        <a:t>61.348.563</a:t>
                      </a:r>
                      <a:endParaRPr lang="ca-ES" sz="16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2513056"/>
                  </a:ext>
                </a:extLst>
              </a:tr>
              <a:tr h="364069">
                <a:tc>
                  <a:txBody>
                    <a:bodyPr/>
                    <a:lstStyle/>
                    <a:p>
                      <a:pPr algn="l" fontAlgn="ctr"/>
                      <a:r>
                        <a:rPr lang="ca-ES" sz="1600" b="1" u="none" strike="noStrike" noProof="0" dirty="0">
                          <a:effectLst/>
                        </a:rPr>
                        <a:t>Total inversió (concen­tració par­cel·là­ria i xarxa de distribució)</a:t>
                      </a:r>
                      <a:endParaRPr lang="ca-ES" sz="1600" b="1" i="0" u="none" strike="noStrike" noProof="0" dirty="0">
                        <a:solidFill>
                          <a:srgbClr val="000000"/>
                        </a:solidFill>
                        <a:effectLst/>
                        <a:latin typeface="Helvetica LT" panose="02000503040000020004" pitchFamily="2"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1600" b="1" u="none" strike="noStrike">
                          <a:effectLst/>
                        </a:rPr>
                        <a:t>965.213.798</a:t>
                      </a:r>
                      <a:endParaRPr lang="ca-ES" sz="1600" b="1" i="0" u="none" strike="noStrike">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1600" b="1" u="none" strike="noStrike" dirty="0">
                          <a:effectLst/>
                        </a:rPr>
                        <a:t>782.800.774</a:t>
                      </a:r>
                      <a:endParaRPr lang="ca-ES" sz="1600" b="1"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1600" b="1" u="none" strike="noStrike">
                          <a:effectLst/>
                        </a:rPr>
                        <a:t>867.034.871</a:t>
                      </a:r>
                      <a:endParaRPr lang="ca-ES" sz="1600" b="1" i="0" u="none" strike="noStrike">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1600" b="1" u="none" strike="noStrike" dirty="0">
                          <a:effectLst/>
                        </a:rPr>
                        <a:t>1.158.757.703</a:t>
                      </a:r>
                      <a:endParaRPr lang="ca-ES" sz="1600" b="1"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9515621"/>
                  </a:ext>
                </a:extLst>
              </a:tr>
              <a:tr h="364069">
                <a:tc>
                  <a:txBody>
                    <a:bodyPr/>
                    <a:lstStyle/>
                    <a:p>
                      <a:pPr algn="l" fontAlgn="ctr"/>
                      <a:r>
                        <a:rPr lang="ca-ES" sz="1600" u="none" strike="noStrike" noProof="0" dirty="0">
                          <a:effectLst/>
                        </a:rPr>
                        <a:t>Cost financer de l’en­deu­tament – Generalitat de Catalunya</a:t>
                      </a:r>
                      <a:endParaRPr lang="ca-ES" sz="1600" b="0" i="0" u="none" strike="noStrike" noProof="0" dirty="0">
                        <a:solidFill>
                          <a:srgbClr val="000000"/>
                        </a:solidFill>
                        <a:effectLst/>
                        <a:latin typeface="Helvetica LT Light" panose="02000403040000020004" pitchFamily="2"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1600" u="none" strike="noStrike">
                          <a:effectLst/>
                        </a:rPr>
                        <a:t>372.242.000</a:t>
                      </a:r>
                      <a:endParaRPr lang="ca-ES" sz="16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1600" u="none" strike="noStrike">
                          <a:effectLst/>
                        </a:rPr>
                        <a:t>74.648.651</a:t>
                      </a:r>
                      <a:endParaRPr lang="ca-ES" sz="16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1600" u="none" strike="noStrike" dirty="0">
                          <a:effectLst/>
                        </a:rPr>
                        <a:t>88.273.786</a:t>
                      </a:r>
                      <a:endParaRPr lang="ca-ES" sz="16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1600" u="none" strike="noStrike" dirty="0">
                          <a:effectLst/>
                        </a:rPr>
                        <a:t>84.334.892</a:t>
                      </a:r>
                      <a:endParaRPr lang="ca-ES" sz="16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1254524"/>
                  </a:ext>
                </a:extLst>
              </a:tr>
              <a:tr h="364069">
                <a:tc>
                  <a:txBody>
                    <a:bodyPr/>
                    <a:lstStyle/>
                    <a:p>
                      <a:pPr algn="l" fontAlgn="ctr"/>
                      <a:r>
                        <a:rPr lang="ca-ES" sz="1600" b="1" u="none" strike="noStrike" noProof="0" dirty="0">
                          <a:effectLst/>
                        </a:rPr>
                        <a:t>Total posada en reg (con­centració par­cel·lària, xarxa de distri­bució i cost financer)</a:t>
                      </a:r>
                      <a:endParaRPr lang="ca-ES" sz="1600" b="1" i="0" u="none" strike="noStrike" noProof="0" dirty="0">
                        <a:solidFill>
                          <a:srgbClr val="000000"/>
                        </a:solidFill>
                        <a:effectLst/>
                        <a:latin typeface="Helvetica LT" panose="02000503040000020004" pitchFamily="2"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1600" b="1" u="none" strike="noStrike">
                          <a:effectLst/>
                        </a:rPr>
                        <a:t>1.337.455.798</a:t>
                      </a:r>
                      <a:endParaRPr lang="ca-ES" sz="1600" b="1" i="0" u="none" strike="noStrike">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1600" b="1" u="none" strike="noStrike">
                          <a:effectLst/>
                        </a:rPr>
                        <a:t>857.449.425</a:t>
                      </a:r>
                      <a:endParaRPr lang="ca-ES" sz="1600" b="1" i="0" u="none" strike="noStrike">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1600" b="1" u="none" strike="noStrike">
                          <a:effectLst/>
                        </a:rPr>
                        <a:t>955.308.657</a:t>
                      </a:r>
                      <a:endParaRPr lang="ca-ES" sz="1600" b="1" i="0" u="none" strike="noStrike">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1600" b="1" u="none" strike="noStrike" dirty="0">
                          <a:effectLst/>
                        </a:rPr>
                        <a:t>1.243.092.595</a:t>
                      </a:r>
                      <a:endParaRPr lang="ca-ES" sz="1600" b="1"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4887554"/>
                  </a:ext>
                </a:extLst>
              </a:tr>
            </a:tbl>
          </a:graphicData>
        </a:graphic>
      </p:graphicFrame>
    </p:spTree>
    <p:extLst>
      <p:ext uri="{BB962C8B-B14F-4D97-AF65-F5344CB8AC3E}">
        <p14:creationId xmlns:p14="http://schemas.microsoft.com/office/powerpoint/2010/main" val="2087410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idor de número de diapositiva 3">
            <a:extLst>
              <a:ext uri="{FF2B5EF4-FFF2-40B4-BE49-F238E27FC236}">
                <a16:creationId xmlns:a16="http://schemas.microsoft.com/office/drawing/2014/main" id="{4B6E4609-4671-F088-E493-3FA613E6E7DE}"/>
              </a:ext>
            </a:extLst>
          </p:cNvPr>
          <p:cNvSpPr>
            <a:spLocks noGrp="1"/>
          </p:cNvSpPr>
          <p:nvPr>
            <p:ph type="sldNum" sz="quarter" idx="12"/>
          </p:nvPr>
        </p:nvSpPr>
        <p:spPr/>
        <p:txBody>
          <a:bodyPr/>
          <a:lstStyle/>
          <a:p>
            <a:pPr>
              <a:defRPr/>
            </a:pPr>
            <a:fld id="{DBB8689D-99F4-4013-966A-585EAC837C0C}" type="slidenum">
              <a:rPr lang="ca-ES" smtClean="0"/>
              <a:pPr>
                <a:defRPr/>
              </a:pPr>
              <a:t>29</a:t>
            </a:fld>
            <a:endParaRPr lang="ca-ES"/>
          </a:p>
        </p:txBody>
      </p:sp>
      <p:sp>
        <p:nvSpPr>
          <p:cNvPr id="9" name="Rectangle 2">
            <a:extLst>
              <a:ext uri="{FF2B5EF4-FFF2-40B4-BE49-F238E27FC236}">
                <a16:creationId xmlns:a16="http://schemas.microsoft.com/office/drawing/2014/main" id="{18C57250-A5EE-BEBE-6ACC-DAF828292C3A}"/>
              </a:ext>
            </a:extLst>
          </p:cNvPr>
          <p:cNvSpPr>
            <a:spLocks noChangeArrowheads="1"/>
          </p:cNvSpPr>
          <p:nvPr/>
        </p:nvSpPr>
        <p:spPr bwMode="auto">
          <a:xfrm>
            <a:off x="811305" y="251792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ca-ES" altLang="ca-ES" sz="1800" b="0" i="0" u="none" strike="noStrike" cap="none" normalizeH="0" baseline="0">
              <a:ln>
                <a:noFill/>
              </a:ln>
              <a:solidFill>
                <a:schemeClr val="tx1"/>
              </a:solidFill>
              <a:effectLst/>
              <a:latin typeface="Arial" panose="020B0604020202020204" pitchFamily="34" charset="0"/>
            </a:endParaRPr>
          </a:p>
        </p:txBody>
      </p:sp>
      <p:sp>
        <p:nvSpPr>
          <p:cNvPr id="7" name="Títol 1">
            <a:extLst>
              <a:ext uri="{FF2B5EF4-FFF2-40B4-BE49-F238E27FC236}">
                <a16:creationId xmlns:a16="http://schemas.microsoft.com/office/drawing/2014/main" id="{8D8C9938-B9B6-F94C-55C3-CCA0A1F23B48}"/>
              </a:ext>
            </a:extLst>
          </p:cNvPr>
          <p:cNvSpPr txBox="1">
            <a:spLocks/>
          </p:cNvSpPr>
          <p:nvPr/>
        </p:nvSpPr>
        <p:spPr>
          <a:xfrm>
            <a:off x="333201" y="642163"/>
            <a:ext cx="11525598" cy="584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baseline="0">
                <a:solidFill>
                  <a:srgbClr val="AB003E"/>
                </a:solidFill>
                <a:latin typeface="+mj-lt"/>
                <a:ea typeface="+mj-ea"/>
                <a:cs typeface="+mj-cs"/>
              </a:defRPr>
            </a:lvl1pPr>
          </a:lstStyle>
          <a:p>
            <a:r>
              <a:rPr lang="ca-ES" sz="2400" b="1" dirty="0">
                <a:solidFill>
                  <a:srgbClr val="AB003E"/>
                </a:solidFill>
                <a:effectLst/>
                <a:latin typeface="Calibri (cos)"/>
                <a:ea typeface="Times New Roman" panose="02020603050405020304" pitchFamily="18" charset="0"/>
                <a:cs typeface="Times New Roman" panose="02020603050405020304" pitchFamily="18" charset="0"/>
              </a:rPr>
              <a:t>Grau d’execució de la concentració parcel·lària i la xarxa de distribució</a:t>
            </a:r>
            <a:endParaRPr lang="ca-ES" b="1" dirty="0">
              <a:solidFill>
                <a:srgbClr val="AB003E"/>
              </a:solidFill>
              <a:latin typeface="Calibri (cos)"/>
            </a:endParaRPr>
          </a:p>
        </p:txBody>
      </p:sp>
      <p:graphicFrame>
        <p:nvGraphicFramePr>
          <p:cNvPr id="10" name="Taula 9">
            <a:extLst>
              <a:ext uri="{FF2B5EF4-FFF2-40B4-BE49-F238E27FC236}">
                <a16:creationId xmlns:a16="http://schemas.microsoft.com/office/drawing/2014/main" id="{545D3A4F-C5ED-E89C-71BB-D9537B9C9FB6}"/>
              </a:ext>
            </a:extLst>
          </p:cNvPr>
          <p:cNvGraphicFramePr>
            <a:graphicFrameLocks noGrp="1"/>
          </p:cNvGraphicFramePr>
          <p:nvPr>
            <p:extLst>
              <p:ext uri="{D42A27DB-BD31-4B8C-83A1-F6EECF244321}">
                <p14:modId xmlns:p14="http://schemas.microsoft.com/office/powerpoint/2010/main" val="108697040"/>
              </p:ext>
            </p:extLst>
          </p:nvPr>
        </p:nvGraphicFramePr>
        <p:xfrm>
          <a:off x="450178" y="1714407"/>
          <a:ext cx="10930517" cy="4011480"/>
        </p:xfrm>
        <a:graphic>
          <a:graphicData uri="http://schemas.openxmlformats.org/drawingml/2006/table">
            <a:tbl>
              <a:tblPr>
                <a:tableStyleId>{2D5ABB26-0587-4C30-8999-92F81FD0307C}</a:tableStyleId>
              </a:tblPr>
              <a:tblGrid>
                <a:gridCol w="5025336">
                  <a:extLst>
                    <a:ext uri="{9D8B030D-6E8A-4147-A177-3AD203B41FA5}">
                      <a16:colId xmlns:a16="http://schemas.microsoft.com/office/drawing/2014/main" val="210433488"/>
                    </a:ext>
                  </a:extLst>
                </a:gridCol>
                <a:gridCol w="2068286">
                  <a:extLst>
                    <a:ext uri="{9D8B030D-6E8A-4147-A177-3AD203B41FA5}">
                      <a16:colId xmlns:a16="http://schemas.microsoft.com/office/drawing/2014/main" val="3263982536"/>
                    </a:ext>
                  </a:extLst>
                </a:gridCol>
                <a:gridCol w="1698316">
                  <a:extLst>
                    <a:ext uri="{9D8B030D-6E8A-4147-A177-3AD203B41FA5}">
                      <a16:colId xmlns:a16="http://schemas.microsoft.com/office/drawing/2014/main" val="710383847"/>
                    </a:ext>
                  </a:extLst>
                </a:gridCol>
                <a:gridCol w="2138579">
                  <a:extLst>
                    <a:ext uri="{9D8B030D-6E8A-4147-A177-3AD203B41FA5}">
                      <a16:colId xmlns:a16="http://schemas.microsoft.com/office/drawing/2014/main" val="3823102062"/>
                    </a:ext>
                  </a:extLst>
                </a:gridCol>
              </a:tblGrid>
              <a:tr h="1314630">
                <a:tc>
                  <a:txBody>
                    <a:bodyPr/>
                    <a:lstStyle/>
                    <a:p>
                      <a:pPr algn="just" fontAlgn="ctr"/>
                      <a:r>
                        <a:rPr lang="ca-ES" sz="2400" b="1" u="none" strike="noStrike" dirty="0">
                          <a:effectLst/>
                        </a:rPr>
                        <a:t>Concepte</a:t>
                      </a:r>
                      <a:endParaRPr lang="ca-ES" sz="2400" b="1"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2400" b="1" u="none" strike="noStrike" noProof="0" dirty="0">
                          <a:effectLst/>
                        </a:rPr>
                        <a:t>Superfície segons la previsió inicial</a:t>
                      </a:r>
                      <a:endParaRPr lang="ca-ES" sz="2400" b="1" i="0" u="none" strike="noStrike" noProof="0"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2400" b="1" u="none" strike="noStrike" dirty="0">
                          <a:effectLst/>
                        </a:rPr>
                        <a:t>Superfície executada a 31.12.2016</a:t>
                      </a:r>
                      <a:endParaRPr lang="ca-ES" sz="2400" b="1"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400" b="1" u="none" strike="noStrike" dirty="0">
                          <a:effectLst/>
                        </a:rPr>
                        <a:t>Superfície executada a </a:t>
                      </a:r>
                      <a:r>
                        <a:rPr lang="ca-ES" sz="2400" b="1" u="none" strike="noStrike" noProof="0" dirty="0">
                          <a:effectLst/>
                        </a:rPr>
                        <a:t>març </a:t>
                      </a:r>
                      <a:r>
                        <a:rPr lang="pt-BR" sz="2400" b="1" u="none" strike="noStrike" dirty="0">
                          <a:effectLst/>
                        </a:rPr>
                        <a:t>del 2022</a:t>
                      </a:r>
                      <a:endParaRPr lang="pt-BR" sz="2400" b="1"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1637565"/>
                  </a:ext>
                </a:extLst>
              </a:tr>
              <a:tr h="449475">
                <a:tc>
                  <a:txBody>
                    <a:bodyPr/>
                    <a:lstStyle/>
                    <a:p>
                      <a:pPr algn="just" fontAlgn="ctr"/>
                      <a:r>
                        <a:rPr lang="ca-ES" sz="2400" b="1" u="none" strike="noStrike" noProof="0" dirty="0">
                          <a:solidFill>
                            <a:srgbClr val="AB003E"/>
                          </a:solidFill>
                          <a:effectLst/>
                        </a:rPr>
                        <a:t>Superfície de concentració parcel·lària</a:t>
                      </a:r>
                      <a:endParaRPr lang="ca-ES" sz="2400" b="1" i="0" u="none" strike="noStrike" noProof="0" dirty="0">
                        <a:solidFill>
                          <a:srgbClr val="AB003E"/>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2400" u="none" strike="noStrike" noProof="0" dirty="0">
                          <a:effectLst/>
                        </a:rPr>
                        <a:t>45.530</a:t>
                      </a:r>
                      <a:endParaRPr lang="ca-ES" sz="2400" b="0" i="0" u="none" strike="noStrike" noProof="0"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2400" u="none" strike="noStrike" dirty="0">
                          <a:effectLst/>
                        </a:rPr>
                        <a:t>28.321</a:t>
                      </a:r>
                      <a:endParaRPr lang="ca-ES" sz="2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2400" u="none" strike="noStrike" dirty="0">
                          <a:effectLst/>
                        </a:rPr>
                        <a:t>30.003</a:t>
                      </a:r>
                      <a:endParaRPr lang="ca-ES" sz="2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8498050"/>
                  </a:ext>
                </a:extLst>
              </a:tr>
              <a:tr h="449475">
                <a:tc>
                  <a:txBody>
                    <a:bodyPr/>
                    <a:lstStyle/>
                    <a:p>
                      <a:pPr algn="just" fontAlgn="ctr"/>
                      <a:r>
                        <a:rPr lang="ca-ES" sz="2400" b="1" u="none" strike="noStrike" noProof="0" dirty="0">
                          <a:solidFill>
                            <a:srgbClr val="AB003E"/>
                          </a:solidFill>
                          <a:effectLst/>
                        </a:rPr>
                        <a:t>Superfície de reg màxima prevista</a:t>
                      </a:r>
                      <a:endParaRPr lang="ca-ES" sz="2400" b="1" i="0" u="none" strike="noStrike" noProof="0" dirty="0">
                        <a:solidFill>
                          <a:srgbClr val="AB003E"/>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2400" u="none" strike="noStrike">
                          <a:effectLst/>
                        </a:rPr>
                        <a:t>70.150</a:t>
                      </a:r>
                      <a:endParaRPr lang="ca-ES" sz="2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2400" u="none" strike="noStrike" dirty="0">
                          <a:effectLst/>
                        </a:rPr>
                        <a:t>65.500</a:t>
                      </a:r>
                      <a:endParaRPr lang="ca-ES" sz="2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2400" u="none" strike="noStrike" dirty="0">
                          <a:effectLst/>
                        </a:rPr>
                        <a:t>64.995</a:t>
                      </a:r>
                      <a:endParaRPr lang="ca-ES" sz="2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8621202"/>
                  </a:ext>
                </a:extLst>
              </a:tr>
              <a:tr h="449475">
                <a:tc>
                  <a:txBody>
                    <a:bodyPr/>
                    <a:lstStyle/>
                    <a:p>
                      <a:pPr algn="just" fontAlgn="ctr"/>
                      <a:r>
                        <a:rPr lang="ca-ES" sz="2400" b="1" u="none" strike="noStrike" noProof="0" dirty="0">
                          <a:solidFill>
                            <a:srgbClr val="AB003E"/>
                          </a:solidFill>
                          <a:effectLst/>
                        </a:rPr>
                        <a:t>Superfície que pot ser regada</a:t>
                      </a:r>
                      <a:endParaRPr lang="ca-ES" sz="2400" b="1" i="0" u="none" strike="noStrike" noProof="0" dirty="0">
                        <a:solidFill>
                          <a:srgbClr val="AB003E"/>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2400" u="none" strike="noStrike">
                          <a:effectLst/>
                        </a:rPr>
                        <a:t>70.150</a:t>
                      </a:r>
                      <a:endParaRPr lang="ca-ES" sz="2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2400" u="none" strike="noStrike" dirty="0">
                          <a:effectLst/>
                        </a:rPr>
                        <a:t>15.101</a:t>
                      </a:r>
                      <a:endParaRPr lang="ca-ES" sz="2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2400" u="none" strike="noStrike">
                          <a:effectLst/>
                        </a:rPr>
                        <a:t>21.806</a:t>
                      </a:r>
                      <a:endParaRPr lang="ca-ES" sz="2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0144099"/>
                  </a:ext>
                </a:extLst>
              </a:tr>
              <a:tr h="449475">
                <a:tc>
                  <a:txBody>
                    <a:bodyPr/>
                    <a:lstStyle/>
                    <a:p>
                      <a:pPr algn="just" fontAlgn="ctr"/>
                      <a:r>
                        <a:rPr lang="ca-ES" sz="2400" b="1" u="none" strike="noStrike" noProof="0" dirty="0">
                          <a:solidFill>
                            <a:srgbClr val="AB003E"/>
                          </a:solidFill>
                          <a:effectLst/>
                        </a:rPr>
                        <a:t>Superfície en execució d’obra</a:t>
                      </a:r>
                      <a:endParaRPr lang="ca-ES" sz="2400" b="1" i="0" u="none" strike="noStrike" noProof="0" dirty="0">
                        <a:solidFill>
                          <a:srgbClr val="AB003E"/>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2400" u="none" strike="noStrike">
                          <a:effectLst/>
                        </a:rPr>
                        <a:t>0</a:t>
                      </a:r>
                      <a:endParaRPr lang="ca-ES" sz="2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2400" u="none" strike="noStrike" dirty="0">
                          <a:effectLst/>
                        </a:rPr>
                        <a:t>3.272</a:t>
                      </a:r>
                      <a:endParaRPr lang="ca-ES" sz="2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2400" u="none" strike="noStrike" dirty="0">
                          <a:effectLst/>
                        </a:rPr>
                        <a:t>1.704</a:t>
                      </a:r>
                      <a:endParaRPr lang="ca-ES" sz="2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5406623"/>
                  </a:ext>
                </a:extLst>
              </a:tr>
              <a:tr h="449475">
                <a:tc>
                  <a:txBody>
                    <a:bodyPr/>
                    <a:lstStyle/>
                    <a:p>
                      <a:pPr algn="just" fontAlgn="ctr"/>
                      <a:r>
                        <a:rPr lang="ca-ES" sz="2400" b="1" u="none" strike="noStrike" noProof="0" dirty="0">
                          <a:solidFill>
                            <a:srgbClr val="AB003E"/>
                          </a:solidFill>
                          <a:effectLst/>
                        </a:rPr>
                        <a:t>Superfície en explotació</a:t>
                      </a:r>
                      <a:endParaRPr lang="ca-ES" sz="2400" b="1" i="0" u="none" strike="noStrike" noProof="0" dirty="0">
                        <a:solidFill>
                          <a:srgbClr val="AB003E"/>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2400" u="none" strike="noStrike">
                          <a:effectLst/>
                        </a:rPr>
                        <a:t>70.150</a:t>
                      </a:r>
                      <a:endParaRPr lang="ca-ES" sz="2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2400" u="none" strike="noStrike" dirty="0">
                          <a:effectLst/>
                        </a:rPr>
                        <a:t>8.476</a:t>
                      </a:r>
                      <a:endParaRPr lang="ca-ES" sz="2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2400" u="none" strike="noStrike" dirty="0">
                          <a:effectLst/>
                        </a:rPr>
                        <a:t>15.736</a:t>
                      </a:r>
                      <a:endParaRPr lang="ca-ES" sz="2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523321"/>
                  </a:ext>
                </a:extLst>
              </a:tr>
              <a:tr h="449475">
                <a:tc>
                  <a:txBody>
                    <a:bodyPr/>
                    <a:lstStyle/>
                    <a:p>
                      <a:pPr algn="just" fontAlgn="ctr"/>
                      <a:r>
                        <a:rPr lang="ca-ES" sz="2400" b="1" u="none" strike="noStrike" noProof="0" dirty="0">
                          <a:solidFill>
                            <a:srgbClr val="AB003E"/>
                          </a:solidFill>
                          <a:effectLst/>
                        </a:rPr>
                        <a:t>Superfície en reg</a:t>
                      </a:r>
                      <a:endParaRPr lang="ca-ES" sz="2400" b="1" i="0" u="none" strike="noStrike" noProof="0" dirty="0">
                        <a:solidFill>
                          <a:srgbClr val="AB003E"/>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2400" u="none" strike="noStrike">
                          <a:effectLst/>
                        </a:rPr>
                        <a:t>70.150</a:t>
                      </a:r>
                      <a:endParaRPr lang="ca-ES" sz="2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2400" u="none" strike="noStrike">
                          <a:effectLst/>
                        </a:rPr>
                        <a:t>5.491</a:t>
                      </a:r>
                      <a:endParaRPr lang="ca-ES" sz="2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2400" u="none" strike="noStrike" dirty="0">
                          <a:effectLst/>
                        </a:rPr>
                        <a:t>11.647</a:t>
                      </a:r>
                      <a:endParaRPr lang="ca-ES" sz="2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4659481"/>
                  </a:ext>
                </a:extLst>
              </a:tr>
            </a:tbl>
          </a:graphicData>
        </a:graphic>
      </p:graphicFrame>
    </p:spTree>
    <p:extLst>
      <p:ext uri="{BB962C8B-B14F-4D97-AF65-F5344CB8AC3E}">
        <p14:creationId xmlns:p14="http://schemas.microsoft.com/office/powerpoint/2010/main" val="732686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78FEAD96-B258-7630-8536-CB2888ED594F}"/>
              </a:ext>
            </a:extLst>
          </p:cNvPr>
          <p:cNvSpPr>
            <a:spLocks noGrp="1"/>
          </p:cNvSpPr>
          <p:nvPr>
            <p:ph type="title"/>
          </p:nvPr>
        </p:nvSpPr>
        <p:spPr/>
        <p:txBody>
          <a:bodyPr vert="horz" lIns="91440" tIns="45720" rIns="91440" bIns="45720" rtlCol="0" anchor="ctr">
            <a:normAutofit/>
          </a:bodyPr>
          <a:lstStyle/>
          <a:p>
            <a:r>
              <a:rPr lang="ca-ES" dirty="0">
                <a:latin typeface="Calibri (cos)"/>
              </a:rPr>
              <a:t>ANTECEDENTS</a:t>
            </a:r>
          </a:p>
        </p:txBody>
      </p:sp>
      <p:sp>
        <p:nvSpPr>
          <p:cNvPr id="3" name="Contenidor de contingut 2">
            <a:extLst>
              <a:ext uri="{FF2B5EF4-FFF2-40B4-BE49-F238E27FC236}">
                <a16:creationId xmlns:a16="http://schemas.microsoft.com/office/drawing/2014/main" id="{0B92E3D8-B850-2321-25FD-781F29453A5F}"/>
              </a:ext>
            </a:extLst>
          </p:cNvPr>
          <p:cNvSpPr>
            <a:spLocks noGrp="1"/>
          </p:cNvSpPr>
          <p:nvPr>
            <p:ph idx="1"/>
          </p:nvPr>
        </p:nvSpPr>
        <p:spPr>
          <a:xfrm>
            <a:off x="428624" y="1466849"/>
            <a:ext cx="11525597" cy="4711411"/>
          </a:xfrm>
        </p:spPr>
        <p:txBody>
          <a:bodyPr>
            <a:noAutofit/>
          </a:bodyPr>
          <a:lstStyle/>
          <a:p>
            <a:pPr algn="just">
              <a:lnSpc>
                <a:spcPct val="100000"/>
              </a:lnSpc>
            </a:pPr>
            <a:r>
              <a:rPr lang="ca-ES" sz="2200" dirty="0">
                <a:effectLst/>
                <a:latin typeface="Calibri (cos)"/>
                <a:ea typeface="Times New Roman" panose="02020603050405020304" pitchFamily="18" charset="0"/>
                <a:cs typeface="Times New Roman" panose="02020603050405020304" pitchFamily="18" charset="0"/>
              </a:rPr>
              <a:t>El Canal Segarra-Garrigues va ser declarat </a:t>
            </a:r>
            <a:r>
              <a:rPr lang="ca-ES" sz="2200" b="1" dirty="0">
                <a:effectLst/>
                <a:latin typeface="Calibri (cos)"/>
                <a:ea typeface="Times New Roman" panose="02020603050405020304" pitchFamily="18" charset="0"/>
                <a:cs typeface="Times New Roman" panose="02020603050405020304" pitchFamily="18" charset="0"/>
              </a:rPr>
              <a:t>obra d’interès general</a:t>
            </a:r>
            <a:r>
              <a:rPr lang="ca-ES" sz="2200" dirty="0">
                <a:effectLst/>
                <a:latin typeface="Calibri (cos)"/>
                <a:ea typeface="Times New Roman" panose="02020603050405020304" pitchFamily="18" charset="0"/>
                <a:cs typeface="Times New Roman" panose="02020603050405020304" pitchFamily="18" charset="0"/>
              </a:rPr>
              <a:t> mitjançant la Llei 42/1994, del 30 de desembre, de mesures fiscals, administratives i d’ordre social. </a:t>
            </a:r>
          </a:p>
          <a:p>
            <a:pPr algn="just">
              <a:lnSpc>
                <a:spcPct val="100000"/>
              </a:lnSpc>
            </a:pPr>
            <a:r>
              <a:rPr lang="ca-ES" sz="2200" dirty="0">
                <a:effectLst/>
                <a:latin typeface="Calibri (cos)"/>
                <a:ea typeface="Times New Roman" panose="02020603050405020304" pitchFamily="18" charset="0"/>
                <a:cs typeface="Times New Roman" panose="02020603050405020304" pitchFamily="18" charset="0"/>
              </a:rPr>
              <a:t>Posteriorment va ser inclòs dins del </a:t>
            </a:r>
            <a:r>
              <a:rPr lang="ca-ES" sz="2200" b="1" dirty="0">
                <a:effectLst/>
                <a:latin typeface="Calibri (cos)"/>
                <a:ea typeface="Times New Roman" panose="02020603050405020304" pitchFamily="18" charset="0"/>
                <a:cs typeface="Times New Roman" panose="02020603050405020304" pitchFamily="18" charset="0"/>
              </a:rPr>
              <a:t>Pla Hidrològic de la conca de l’Ebre</a:t>
            </a:r>
            <a:r>
              <a:rPr lang="ca-ES" sz="2200" dirty="0">
                <a:effectLst/>
                <a:latin typeface="Calibri (cos)"/>
                <a:ea typeface="Times New Roman" panose="02020603050405020304" pitchFamily="18" charset="0"/>
                <a:cs typeface="Times New Roman" panose="02020603050405020304" pitchFamily="18" charset="0"/>
              </a:rPr>
              <a:t>, aprovat pel Reial decret 1664/1998, del 24 de juny. </a:t>
            </a:r>
          </a:p>
          <a:p>
            <a:pPr algn="just">
              <a:lnSpc>
                <a:spcPct val="100000"/>
              </a:lnSpc>
            </a:pPr>
            <a:r>
              <a:rPr lang="ca-ES" sz="2200" dirty="0">
                <a:latin typeface="Calibri (cos)"/>
                <a:cs typeface="Times New Roman" panose="02020603050405020304" pitchFamily="18" charset="0"/>
              </a:rPr>
              <a:t>Mitjançant el </a:t>
            </a:r>
            <a:r>
              <a:rPr lang="ca-ES" sz="2200" b="1" dirty="0">
                <a:latin typeface="Calibri (cos)"/>
                <a:cs typeface="Times New Roman" panose="02020603050405020304" pitchFamily="18" charset="0"/>
              </a:rPr>
              <a:t>Pla Hidrològic Nacional</a:t>
            </a:r>
            <a:r>
              <a:rPr lang="ca-ES" sz="2200" dirty="0">
                <a:latin typeface="Calibri (cos)"/>
                <a:cs typeface="Times New Roman" panose="02020603050405020304" pitchFamily="18" charset="0"/>
              </a:rPr>
              <a:t>, aprovat per la Llei de l’Estat 10/2001, del 5 de juliol, es va </a:t>
            </a:r>
            <a:r>
              <a:rPr lang="ca-ES" sz="2200" b="1" dirty="0">
                <a:latin typeface="Calibri (cos)"/>
                <a:cs typeface="Times New Roman" panose="02020603050405020304" pitchFamily="18" charset="0"/>
              </a:rPr>
              <a:t>reiterar la declaració del Canal Segarra-Garrigues com una obra d’interès general</a:t>
            </a:r>
            <a:r>
              <a:rPr lang="ca-ES" sz="2200" dirty="0">
                <a:latin typeface="Calibri (cos)"/>
                <a:cs typeface="Times New Roman" panose="02020603050405020304" pitchFamily="18" charset="0"/>
              </a:rPr>
              <a:t> als efectes del text refós de la llei d’aigües i de la llei d’expropiació forçosa.</a:t>
            </a:r>
          </a:p>
          <a:p>
            <a:pPr algn="just">
              <a:lnSpc>
                <a:spcPct val="100000"/>
              </a:lnSpc>
            </a:pPr>
            <a:r>
              <a:rPr lang="ca-ES" sz="2200" dirty="0">
                <a:latin typeface="Calibri (cos)"/>
                <a:cs typeface="Times New Roman" panose="02020603050405020304" pitchFamily="18" charset="0"/>
              </a:rPr>
              <a:t>El </a:t>
            </a:r>
            <a:r>
              <a:rPr lang="ca-ES" sz="2200" b="1" dirty="0">
                <a:latin typeface="Calibri (cos)"/>
                <a:cs typeface="Times New Roman" panose="02020603050405020304" pitchFamily="18" charset="0"/>
              </a:rPr>
              <a:t>27 de setembre de 1999 </a:t>
            </a:r>
            <a:r>
              <a:rPr lang="ca-ES" sz="2200" dirty="0">
                <a:latin typeface="Calibri (cos)"/>
                <a:cs typeface="Times New Roman" panose="02020603050405020304" pitchFamily="18" charset="0"/>
              </a:rPr>
              <a:t>es va signar el “Protocol general de col·laboració entre el Ministeri de Medi Ambient i la Generalitat de Catalunya, per a la construcció i explotació del projecte de posada en reg del Segarra-Garrigues”, </a:t>
            </a:r>
            <a:r>
              <a:rPr lang="ca-ES" sz="2200" b="1" dirty="0">
                <a:latin typeface="Calibri (cos)"/>
                <a:cs typeface="Times New Roman" panose="02020603050405020304" pitchFamily="18" charset="0"/>
              </a:rPr>
              <a:t>que tenia per objecte impulsar la construcció i la posada en pràctica de la zona de reg del Canal Segarra-Garrigues</a:t>
            </a:r>
            <a:r>
              <a:rPr lang="ca-ES" sz="2200" dirty="0">
                <a:latin typeface="Calibri (cos)"/>
                <a:cs typeface="Times New Roman" panose="02020603050405020304" pitchFamily="18" charset="0"/>
              </a:rPr>
              <a:t>, així com definir els termes de col·laboració entre els signants en l’àmbit de les seves competències respectives.</a:t>
            </a:r>
          </a:p>
          <a:p>
            <a:pPr marL="0" indent="0" algn="just">
              <a:lnSpc>
                <a:spcPct val="115000"/>
              </a:lnSpc>
              <a:buNone/>
            </a:pPr>
            <a:endParaRPr lang="ca-ES" dirty="0">
              <a:latin typeface="Calibri (cos)"/>
              <a:cs typeface="Times New Roman" panose="02020603050405020304" pitchFamily="18" charset="0"/>
            </a:endParaRPr>
          </a:p>
        </p:txBody>
      </p:sp>
      <p:sp>
        <p:nvSpPr>
          <p:cNvPr id="4" name="Contenidor de número de diapositiva 3">
            <a:extLst>
              <a:ext uri="{FF2B5EF4-FFF2-40B4-BE49-F238E27FC236}">
                <a16:creationId xmlns:a16="http://schemas.microsoft.com/office/drawing/2014/main" id="{11A0CE49-6B84-4B2D-3F77-8CB127272386}"/>
              </a:ext>
            </a:extLst>
          </p:cNvPr>
          <p:cNvSpPr>
            <a:spLocks noGrp="1"/>
          </p:cNvSpPr>
          <p:nvPr>
            <p:ph type="sldNum" sz="quarter" idx="12"/>
          </p:nvPr>
        </p:nvSpPr>
        <p:spPr/>
        <p:txBody>
          <a:bodyPr/>
          <a:lstStyle/>
          <a:p>
            <a:pPr>
              <a:defRPr/>
            </a:pPr>
            <a:fld id="{DBB8689D-99F4-4013-966A-585EAC837C0C}" type="slidenum">
              <a:rPr lang="ca-ES" smtClean="0"/>
              <a:pPr>
                <a:defRPr/>
              </a:pPr>
              <a:t>3</a:t>
            </a:fld>
            <a:endParaRPr lang="ca-ES"/>
          </a:p>
        </p:txBody>
      </p:sp>
    </p:spTree>
    <p:extLst>
      <p:ext uri="{BB962C8B-B14F-4D97-AF65-F5344CB8AC3E}">
        <p14:creationId xmlns:p14="http://schemas.microsoft.com/office/powerpoint/2010/main" val="26885862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idor de número de diapositiva 3">
            <a:extLst>
              <a:ext uri="{FF2B5EF4-FFF2-40B4-BE49-F238E27FC236}">
                <a16:creationId xmlns:a16="http://schemas.microsoft.com/office/drawing/2014/main" id="{4B6E4609-4671-F088-E493-3FA613E6E7DE}"/>
              </a:ext>
            </a:extLst>
          </p:cNvPr>
          <p:cNvSpPr>
            <a:spLocks noGrp="1"/>
          </p:cNvSpPr>
          <p:nvPr>
            <p:ph type="sldNum" sz="quarter" idx="12"/>
          </p:nvPr>
        </p:nvSpPr>
        <p:spPr/>
        <p:txBody>
          <a:bodyPr/>
          <a:lstStyle/>
          <a:p>
            <a:pPr>
              <a:defRPr/>
            </a:pPr>
            <a:fld id="{DBB8689D-99F4-4013-966A-585EAC837C0C}" type="slidenum">
              <a:rPr lang="ca-ES" smtClean="0"/>
              <a:pPr>
                <a:defRPr/>
              </a:pPr>
              <a:t>30</a:t>
            </a:fld>
            <a:endParaRPr lang="ca-ES"/>
          </a:p>
        </p:txBody>
      </p:sp>
      <p:sp>
        <p:nvSpPr>
          <p:cNvPr id="7" name="Títol 1">
            <a:extLst>
              <a:ext uri="{FF2B5EF4-FFF2-40B4-BE49-F238E27FC236}">
                <a16:creationId xmlns:a16="http://schemas.microsoft.com/office/drawing/2014/main" id="{8D8C9938-B9B6-F94C-55C3-CCA0A1F23B48}"/>
              </a:ext>
            </a:extLst>
          </p:cNvPr>
          <p:cNvSpPr txBox="1">
            <a:spLocks/>
          </p:cNvSpPr>
          <p:nvPr/>
        </p:nvSpPr>
        <p:spPr>
          <a:xfrm>
            <a:off x="333201" y="642163"/>
            <a:ext cx="11525598" cy="5844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baseline="0">
                <a:solidFill>
                  <a:srgbClr val="AB003E"/>
                </a:solidFill>
                <a:latin typeface="+mj-lt"/>
                <a:ea typeface="+mj-ea"/>
                <a:cs typeface="+mj-cs"/>
              </a:defRPr>
            </a:lvl1pPr>
          </a:lstStyle>
          <a:p>
            <a:r>
              <a:rPr lang="ca-ES" b="1" dirty="0">
                <a:solidFill>
                  <a:srgbClr val="AB003E"/>
                </a:solidFill>
                <a:effectLst/>
                <a:latin typeface="Calibri (cos)"/>
                <a:ea typeface="Times New Roman" panose="02020603050405020304" pitchFamily="18" charset="0"/>
                <a:cs typeface="Times New Roman" panose="02020603050405020304" pitchFamily="18" charset="0"/>
              </a:rPr>
              <a:t>Variació de la superfície de reg màxima prevista i de la distribució per tipus de dotació d’aigua</a:t>
            </a:r>
            <a:endParaRPr lang="ca-ES" b="1" dirty="0">
              <a:solidFill>
                <a:srgbClr val="AB003E"/>
              </a:solidFill>
              <a:latin typeface="Calibri (cos)"/>
            </a:endParaRPr>
          </a:p>
        </p:txBody>
      </p:sp>
      <p:graphicFrame>
        <p:nvGraphicFramePr>
          <p:cNvPr id="2" name="Taula 1">
            <a:extLst>
              <a:ext uri="{FF2B5EF4-FFF2-40B4-BE49-F238E27FC236}">
                <a16:creationId xmlns:a16="http://schemas.microsoft.com/office/drawing/2014/main" id="{F33E441A-CF93-97DC-9EA5-E8581324C65D}"/>
              </a:ext>
            </a:extLst>
          </p:cNvPr>
          <p:cNvGraphicFramePr>
            <a:graphicFrameLocks noGrp="1"/>
          </p:cNvGraphicFramePr>
          <p:nvPr>
            <p:extLst>
              <p:ext uri="{D42A27DB-BD31-4B8C-83A1-F6EECF244321}">
                <p14:modId xmlns:p14="http://schemas.microsoft.com/office/powerpoint/2010/main" val="1901883946"/>
              </p:ext>
            </p:extLst>
          </p:nvPr>
        </p:nvGraphicFramePr>
        <p:xfrm>
          <a:off x="333201" y="1697445"/>
          <a:ext cx="10900856" cy="4238319"/>
        </p:xfrm>
        <a:graphic>
          <a:graphicData uri="http://schemas.openxmlformats.org/drawingml/2006/table">
            <a:tbl>
              <a:tblPr>
                <a:tableStyleId>{2D5ABB26-0587-4C30-8999-92F81FD0307C}</a:tableStyleId>
              </a:tblPr>
              <a:tblGrid>
                <a:gridCol w="3412613">
                  <a:extLst>
                    <a:ext uri="{9D8B030D-6E8A-4147-A177-3AD203B41FA5}">
                      <a16:colId xmlns:a16="http://schemas.microsoft.com/office/drawing/2014/main" val="3425593013"/>
                    </a:ext>
                  </a:extLst>
                </a:gridCol>
                <a:gridCol w="1543502">
                  <a:extLst>
                    <a:ext uri="{9D8B030D-6E8A-4147-A177-3AD203B41FA5}">
                      <a16:colId xmlns:a16="http://schemas.microsoft.com/office/drawing/2014/main" val="3711372290"/>
                    </a:ext>
                  </a:extLst>
                </a:gridCol>
                <a:gridCol w="952579">
                  <a:extLst>
                    <a:ext uri="{9D8B030D-6E8A-4147-A177-3AD203B41FA5}">
                      <a16:colId xmlns:a16="http://schemas.microsoft.com/office/drawing/2014/main" val="2192779775"/>
                    </a:ext>
                  </a:extLst>
                </a:gridCol>
                <a:gridCol w="1606800">
                  <a:extLst>
                    <a:ext uri="{9D8B030D-6E8A-4147-A177-3AD203B41FA5}">
                      <a16:colId xmlns:a16="http://schemas.microsoft.com/office/drawing/2014/main" val="2432699666"/>
                    </a:ext>
                  </a:extLst>
                </a:gridCol>
                <a:gridCol w="889281">
                  <a:extLst>
                    <a:ext uri="{9D8B030D-6E8A-4147-A177-3AD203B41FA5}">
                      <a16:colId xmlns:a16="http://schemas.microsoft.com/office/drawing/2014/main" val="4042424134"/>
                    </a:ext>
                  </a:extLst>
                </a:gridCol>
                <a:gridCol w="1565396">
                  <a:extLst>
                    <a:ext uri="{9D8B030D-6E8A-4147-A177-3AD203B41FA5}">
                      <a16:colId xmlns:a16="http://schemas.microsoft.com/office/drawing/2014/main" val="1754849149"/>
                    </a:ext>
                  </a:extLst>
                </a:gridCol>
                <a:gridCol w="930685">
                  <a:extLst>
                    <a:ext uri="{9D8B030D-6E8A-4147-A177-3AD203B41FA5}">
                      <a16:colId xmlns:a16="http://schemas.microsoft.com/office/drawing/2014/main" val="934312637"/>
                    </a:ext>
                  </a:extLst>
                </a:gridCol>
              </a:tblGrid>
              <a:tr h="513764">
                <a:tc rowSpan="2">
                  <a:txBody>
                    <a:bodyPr/>
                    <a:lstStyle/>
                    <a:p>
                      <a:pPr algn="l" fontAlgn="b"/>
                      <a:r>
                        <a:rPr lang="ca-ES" sz="2400" b="1" u="none" strike="noStrike" dirty="0">
                          <a:effectLst/>
                        </a:rPr>
                        <a:t>Tipus de dotació d’aigua</a:t>
                      </a:r>
                      <a:endParaRPr lang="ca-ES" sz="2400" b="1"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fontAlgn="b"/>
                      <a:r>
                        <a:rPr lang="ca-ES" sz="2400" b="1" u="none" strike="noStrike" dirty="0">
                          <a:effectLst/>
                        </a:rPr>
                        <a:t>Contracte base</a:t>
                      </a:r>
                      <a:endParaRPr lang="ca-ES" sz="2400" b="1"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ca-ES"/>
                    </a:p>
                  </a:txBody>
                  <a:tcPr/>
                </a:tc>
                <a:tc gridSpan="2">
                  <a:txBody>
                    <a:bodyPr/>
                    <a:lstStyle/>
                    <a:p>
                      <a:pPr algn="ctr" fontAlgn="b"/>
                      <a:r>
                        <a:rPr lang="ca-ES" sz="2400" b="1" u="none" strike="noStrike">
                          <a:effectLst/>
                        </a:rPr>
                        <a:t>31.12.2016</a:t>
                      </a:r>
                      <a:endParaRPr lang="ca-ES" sz="2400" b="1" i="0" u="none" strike="noStrike">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ca-ES"/>
                    </a:p>
                  </a:txBody>
                  <a:tcPr/>
                </a:tc>
                <a:tc gridSpan="2">
                  <a:txBody>
                    <a:bodyPr/>
                    <a:lstStyle/>
                    <a:p>
                      <a:pPr algn="ctr" fontAlgn="b"/>
                      <a:r>
                        <a:rPr lang="ca-ES" sz="2400" b="1" u="none" strike="noStrike">
                          <a:effectLst/>
                        </a:rPr>
                        <a:t>Març del 2022</a:t>
                      </a:r>
                      <a:endParaRPr lang="ca-ES" sz="2400" b="1" i="0" u="none" strike="noStrike">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ca-ES"/>
                    </a:p>
                  </a:txBody>
                  <a:tcPr/>
                </a:tc>
                <a:extLst>
                  <a:ext uri="{0D108BD9-81ED-4DB2-BD59-A6C34878D82A}">
                    <a16:rowId xmlns:a16="http://schemas.microsoft.com/office/drawing/2014/main" val="3255965530"/>
                  </a:ext>
                </a:extLst>
              </a:tr>
              <a:tr h="513764">
                <a:tc vMerge="1">
                  <a:txBody>
                    <a:bodyPr/>
                    <a:lstStyle/>
                    <a:p>
                      <a:endParaRPr lang="ca-ES"/>
                    </a:p>
                  </a:txBody>
                  <a:tcPr/>
                </a:tc>
                <a:tc>
                  <a:txBody>
                    <a:bodyPr/>
                    <a:lstStyle/>
                    <a:p>
                      <a:pPr algn="ctr" fontAlgn="b"/>
                      <a:r>
                        <a:rPr lang="ca-ES" sz="2400" b="1" u="none" strike="noStrike" dirty="0">
                          <a:effectLst/>
                        </a:rPr>
                        <a:t>Hectàrees </a:t>
                      </a:r>
                      <a:endParaRPr lang="ca-ES" sz="2400" b="1"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a-ES" sz="2400" b="1" u="none" strike="noStrike" dirty="0">
                          <a:effectLst/>
                        </a:rPr>
                        <a:t>%</a:t>
                      </a:r>
                      <a:endParaRPr lang="ca-ES" sz="2400" b="1"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a-ES" sz="2400" b="1" u="none" strike="noStrike" dirty="0">
                          <a:effectLst/>
                        </a:rPr>
                        <a:t>Hectàrees</a:t>
                      </a:r>
                      <a:endParaRPr lang="ca-ES" sz="2400" b="1"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a-ES" sz="2400" b="1" u="none" strike="noStrike" dirty="0">
                          <a:effectLst/>
                        </a:rPr>
                        <a:t>%</a:t>
                      </a:r>
                      <a:endParaRPr lang="ca-ES" sz="2400" b="1"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a-ES" sz="2400" b="1" u="none" strike="noStrike" dirty="0">
                          <a:effectLst/>
                        </a:rPr>
                        <a:t>Hectàrees</a:t>
                      </a:r>
                      <a:endParaRPr lang="ca-ES" sz="2400" b="1"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a-ES" sz="2400" b="1" u="none" strike="noStrike" dirty="0">
                          <a:effectLst/>
                        </a:rPr>
                        <a:t>%</a:t>
                      </a:r>
                      <a:endParaRPr lang="ca-ES" sz="2400" b="1"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9222126"/>
                  </a:ext>
                </a:extLst>
              </a:tr>
              <a:tr h="1060213">
                <a:tc>
                  <a:txBody>
                    <a:bodyPr/>
                    <a:lstStyle/>
                    <a:p>
                      <a:pPr algn="l" fontAlgn="b"/>
                      <a:r>
                        <a:rPr lang="ca-ES" sz="2400" u="none" strike="noStrike" dirty="0">
                          <a:effectLst/>
                        </a:rPr>
                        <a:t>Dotació de </a:t>
                      </a:r>
                      <a:r>
                        <a:rPr lang="ca-ES" sz="2400" b="1" u="none" strike="noStrike" dirty="0">
                          <a:effectLst/>
                        </a:rPr>
                        <a:t>reg de transformació </a:t>
                      </a:r>
                      <a:r>
                        <a:rPr lang="ca-ES" sz="2400" u="none" strike="noStrike" dirty="0">
                          <a:effectLst/>
                        </a:rPr>
                        <a:t>6.500 m</a:t>
                      </a:r>
                      <a:r>
                        <a:rPr lang="ca-ES" sz="2400" u="none" strike="noStrike" baseline="30000" dirty="0">
                          <a:effectLst/>
                        </a:rPr>
                        <a:t>3</a:t>
                      </a:r>
                      <a:r>
                        <a:rPr lang="ca-ES" sz="2400" u="none" strike="noStrike" dirty="0">
                          <a:effectLst/>
                        </a:rPr>
                        <a:t>/ha/any</a:t>
                      </a:r>
                      <a:endParaRPr lang="ca-ES" sz="2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a-ES" sz="2400" u="none" strike="noStrike" dirty="0">
                          <a:effectLst/>
                        </a:rPr>
                        <a:t>47.110</a:t>
                      </a:r>
                      <a:endParaRPr lang="ca-ES" sz="2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a-ES" sz="2400" u="none" strike="noStrike" dirty="0">
                          <a:effectLst/>
                        </a:rPr>
                        <a:t>67,2</a:t>
                      </a:r>
                      <a:endParaRPr lang="ca-ES" sz="2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a-ES" sz="2400" u="none" strike="noStrike" dirty="0">
                          <a:effectLst/>
                        </a:rPr>
                        <a:t>30.504</a:t>
                      </a:r>
                      <a:endParaRPr lang="ca-ES" sz="2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a-ES" sz="2400" u="none" strike="noStrike">
                          <a:effectLst/>
                        </a:rPr>
                        <a:t>46,6</a:t>
                      </a:r>
                      <a:endParaRPr lang="ca-ES" sz="2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a-ES" sz="2400" u="none" strike="noStrike" dirty="0">
                          <a:effectLst/>
                        </a:rPr>
                        <a:t>29.897</a:t>
                      </a:r>
                      <a:endParaRPr lang="ca-ES" sz="2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a-ES" sz="2400" u="none" strike="noStrike" dirty="0">
                          <a:effectLst/>
                        </a:rPr>
                        <a:t>46,0</a:t>
                      </a:r>
                      <a:endParaRPr lang="ca-ES" sz="2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262248"/>
                  </a:ext>
                </a:extLst>
              </a:tr>
              <a:tr h="782879">
                <a:tc>
                  <a:txBody>
                    <a:bodyPr/>
                    <a:lstStyle/>
                    <a:p>
                      <a:pPr algn="l" fontAlgn="b"/>
                      <a:r>
                        <a:rPr lang="ca-ES" sz="2400" u="none" strike="noStrike" dirty="0">
                          <a:effectLst/>
                        </a:rPr>
                        <a:t>Dotació de </a:t>
                      </a:r>
                      <a:r>
                        <a:rPr lang="ca-ES" sz="2400" b="1" u="none" strike="noStrike" dirty="0">
                          <a:effectLst/>
                        </a:rPr>
                        <a:t>reg de suport </a:t>
                      </a:r>
                      <a:r>
                        <a:rPr lang="ca-ES" sz="2400" u="none" strike="noStrike" dirty="0">
                          <a:effectLst/>
                        </a:rPr>
                        <a:t>3.500 m</a:t>
                      </a:r>
                      <a:r>
                        <a:rPr lang="ca-ES" sz="2400" u="none" strike="noStrike" baseline="30000" dirty="0">
                          <a:effectLst/>
                        </a:rPr>
                        <a:t>3</a:t>
                      </a:r>
                      <a:r>
                        <a:rPr lang="ca-ES" sz="2400" u="none" strike="noStrike" dirty="0">
                          <a:effectLst/>
                        </a:rPr>
                        <a:t>/ha/any</a:t>
                      </a:r>
                      <a:endParaRPr lang="ca-ES" sz="2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a-ES" sz="2400" u="none" strike="noStrike">
                          <a:effectLst/>
                        </a:rPr>
                        <a:t>630</a:t>
                      </a:r>
                      <a:endParaRPr lang="ca-ES" sz="2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a-ES" sz="2400" u="none" strike="noStrike">
                          <a:effectLst/>
                        </a:rPr>
                        <a:t>0,9</a:t>
                      </a:r>
                      <a:endParaRPr lang="ca-ES" sz="2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a-ES" sz="2400" u="none" strike="noStrike" dirty="0">
                          <a:effectLst/>
                        </a:rPr>
                        <a:t>16.169</a:t>
                      </a:r>
                      <a:endParaRPr lang="ca-ES" sz="2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a-ES" sz="2400" u="none" strike="noStrike">
                          <a:effectLst/>
                        </a:rPr>
                        <a:t>24,7</a:t>
                      </a:r>
                      <a:endParaRPr lang="ca-ES" sz="2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a-ES" sz="2400" u="none" strike="noStrike" dirty="0">
                          <a:effectLst/>
                        </a:rPr>
                        <a:t>16.254</a:t>
                      </a:r>
                      <a:endParaRPr lang="ca-ES" sz="2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a-ES" sz="2400" u="none" strike="noStrike" dirty="0">
                          <a:effectLst/>
                        </a:rPr>
                        <a:t>25,0</a:t>
                      </a:r>
                      <a:endParaRPr lang="ca-ES" sz="2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3809379"/>
                  </a:ext>
                </a:extLst>
              </a:tr>
              <a:tr h="807343">
                <a:tc>
                  <a:txBody>
                    <a:bodyPr/>
                    <a:lstStyle/>
                    <a:p>
                      <a:pPr algn="l" fontAlgn="b"/>
                      <a:r>
                        <a:rPr lang="ca-ES" sz="2400" u="none" strike="noStrike" dirty="0">
                          <a:effectLst/>
                        </a:rPr>
                        <a:t>Dotació de </a:t>
                      </a:r>
                      <a:r>
                        <a:rPr lang="ca-ES" sz="2400" b="1" u="none" strike="noStrike" dirty="0">
                          <a:effectLst/>
                        </a:rPr>
                        <a:t>reg de suport </a:t>
                      </a:r>
                      <a:r>
                        <a:rPr lang="ca-ES" sz="2400" u="none" strike="noStrike" dirty="0">
                          <a:effectLst/>
                        </a:rPr>
                        <a:t>1.500 m</a:t>
                      </a:r>
                      <a:r>
                        <a:rPr lang="ca-ES" sz="2400" u="none" strike="noStrike" baseline="30000" dirty="0">
                          <a:effectLst/>
                        </a:rPr>
                        <a:t>3</a:t>
                      </a:r>
                      <a:r>
                        <a:rPr lang="ca-ES" sz="2400" u="none" strike="noStrike" dirty="0">
                          <a:effectLst/>
                        </a:rPr>
                        <a:t>/ha/any</a:t>
                      </a:r>
                      <a:endParaRPr lang="ca-ES" sz="2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a-ES" sz="2400" u="none" strike="noStrike">
                          <a:effectLst/>
                        </a:rPr>
                        <a:t>22.410</a:t>
                      </a:r>
                      <a:endParaRPr lang="ca-ES" sz="2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a-ES" sz="2400" u="none" strike="noStrike">
                          <a:effectLst/>
                        </a:rPr>
                        <a:t>31,9</a:t>
                      </a:r>
                      <a:endParaRPr lang="ca-ES" sz="2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a-ES" sz="2400" u="none" strike="noStrike">
                          <a:effectLst/>
                        </a:rPr>
                        <a:t>18.827</a:t>
                      </a:r>
                      <a:endParaRPr lang="ca-ES" sz="2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a-ES" sz="2400" u="none" strike="noStrike" dirty="0">
                          <a:effectLst/>
                        </a:rPr>
                        <a:t>28,7</a:t>
                      </a:r>
                      <a:endParaRPr lang="ca-ES" sz="2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a-ES" sz="2400" u="none" strike="noStrike" dirty="0">
                          <a:effectLst/>
                        </a:rPr>
                        <a:t>18.844</a:t>
                      </a:r>
                      <a:endParaRPr lang="ca-ES" sz="2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a-ES" sz="2400" u="none" strike="noStrike" dirty="0">
                          <a:effectLst/>
                        </a:rPr>
                        <a:t>29,0</a:t>
                      </a:r>
                      <a:endParaRPr lang="ca-ES" sz="2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18492619"/>
                  </a:ext>
                </a:extLst>
              </a:tr>
              <a:tr h="513764">
                <a:tc>
                  <a:txBody>
                    <a:bodyPr/>
                    <a:lstStyle/>
                    <a:p>
                      <a:pPr algn="l" fontAlgn="b"/>
                      <a:r>
                        <a:rPr lang="ca-ES" sz="2400" b="1" u="none" strike="noStrike" dirty="0">
                          <a:effectLst/>
                        </a:rPr>
                        <a:t>Total</a:t>
                      </a:r>
                      <a:endParaRPr lang="ca-ES" sz="2400" b="1"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a-ES" sz="2400" b="1" u="none" strike="noStrike">
                          <a:effectLst/>
                        </a:rPr>
                        <a:t>70.150</a:t>
                      </a:r>
                      <a:endParaRPr lang="ca-ES" sz="2400" b="1" i="0" u="none" strike="noStrike">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a-ES" sz="2400" b="1" u="none" strike="noStrike" dirty="0">
                          <a:effectLst/>
                        </a:rPr>
                        <a:t>100,0</a:t>
                      </a:r>
                      <a:endParaRPr lang="ca-ES" sz="2400" b="1"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a-ES" sz="2400" b="1" u="none" strike="noStrike">
                          <a:effectLst/>
                        </a:rPr>
                        <a:t>65.500</a:t>
                      </a:r>
                      <a:endParaRPr lang="ca-ES" sz="2400" b="1" i="0" u="none" strike="noStrike">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a-ES" sz="2400" b="1" u="none" strike="noStrike" dirty="0">
                          <a:effectLst/>
                        </a:rPr>
                        <a:t>100,0</a:t>
                      </a:r>
                      <a:endParaRPr lang="ca-ES" sz="2400" b="1"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a-ES" sz="2400" b="1" u="none" strike="noStrike" dirty="0">
                          <a:effectLst/>
                        </a:rPr>
                        <a:t>64.995</a:t>
                      </a:r>
                      <a:endParaRPr lang="ca-ES" sz="2400" b="1"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a-ES" sz="2400" b="1" u="none" strike="noStrike" dirty="0">
                          <a:effectLst/>
                        </a:rPr>
                        <a:t>100,0</a:t>
                      </a:r>
                      <a:endParaRPr lang="ca-ES" sz="2400" b="1"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07573086"/>
                  </a:ext>
                </a:extLst>
              </a:tr>
            </a:tbl>
          </a:graphicData>
        </a:graphic>
      </p:graphicFrame>
    </p:spTree>
    <p:extLst>
      <p:ext uri="{BB962C8B-B14F-4D97-AF65-F5344CB8AC3E}">
        <p14:creationId xmlns:p14="http://schemas.microsoft.com/office/powerpoint/2010/main" val="1247815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EE9AE2FD-80A7-6594-C588-C826226F902A}"/>
              </a:ext>
            </a:extLst>
          </p:cNvPr>
          <p:cNvSpPr>
            <a:spLocks noGrp="1"/>
          </p:cNvSpPr>
          <p:nvPr>
            <p:ph type="title"/>
          </p:nvPr>
        </p:nvSpPr>
        <p:spPr>
          <a:xfrm>
            <a:off x="336550" y="556180"/>
            <a:ext cx="11525598" cy="584463"/>
          </a:xfrm>
        </p:spPr>
        <p:txBody>
          <a:bodyPr anchor="ctr">
            <a:normAutofit/>
          </a:bodyPr>
          <a:lstStyle/>
          <a:p>
            <a:r>
              <a:rPr lang="ca-ES" sz="2400" b="1" dirty="0">
                <a:latin typeface="Calibri (cos)"/>
              </a:rPr>
              <a:t>Distribució per sectors, Xarxa Natura i zones ZEPA a març del 2022</a:t>
            </a:r>
            <a:endParaRPr lang="ca-ES" sz="2400" b="1" dirty="0"/>
          </a:p>
        </p:txBody>
      </p:sp>
      <p:pic>
        <p:nvPicPr>
          <p:cNvPr id="6" name="Imatge 5" descr="Mapa: Distribució per sectors, Xarxa Natura i zones ZEPA a març del 2022">
            <a:extLst>
              <a:ext uri="{FF2B5EF4-FFF2-40B4-BE49-F238E27FC236}">
                <a16:creationId xmlns:a16="http://schemas.microsoft.com/office/drawing/2014/main" id="{C37FCFA8-FBEF-8A9F-07C3-A8ECB703CE3F}"/>
              </a:ext>
            </a:extLst>
          </p:cNvPr>
          <p:cNvPicPr>
            <a:picLocks noChangeAspect="1"/>
          </p:cNvPicPr>
          <p:nvPr/>
        </p:nvPicPr>
        <p:blipFill rotWithShape="1">
          <a:blip r:embed="rId2"/>
          <a:srcRect l="943" t="1295" r="958" b="1611"/>
          <a:stretch/>
        </p:blipFill>
        <p:spPr bwMode="auto">
          <a:xfrm>
            <a:off x="2385032" y="1355546"/>
            <a:ext cx="7619613" cy="4996278"/>
          </a:xfrm>
          <a:prstGeom prst="rect">
            <a:avLst/>
          </a:prstGeom>
          <a:noFill/>
          <a:ln w="6350">
            <a:solidFill>
              <a:schemeClr val="tx1"/>
            </a:solidFill>
          </a:ln>
          <a:extLst>
            <a:ext uri="{53640926-AAD7-44D8-BBD7-CCE9431645EC}">
              <a14:shadowObscured xmlns:a14="http://schemas.microsoft.com/office/drawing/2010/main"/>
            </a:ext>
          </a:extLst>
        </p:spPr>
      </p:pic>
      <p:sp>
        <p:nvSpPr>
          <p:cNvPr id="4" name="Contenidor de número de diapositiva 3">
            <a:extLst>
              <a:ext uri="{FF2B5EF4-FFF2-40B4-BE49-F238E27FC236}">
                <a16:creationId xmlns:a16="http://schemas.microsoft.com/office/drawing/2014/main" id="{6B472B40-DAED-1A87-3D7B-29765130F92E}"/>
              </a:ext>
            </a:extLst>
          </p:cNvPr>
          <p:cNvSpPr>
            <a:spLocks noGrp="1"/>
          </p:cNvSpPr>
          <p:nvPr>
            <p:ph type="sldNum" sz="quarter" idx="12"/>
          </p:nvPr>
        </p:nvSpPr>
        <p:spPr>
          <a:xfrm>
            <a:off x="8610600" y="6356350"/>
            <a:ext cx="2743200" cy="365125"/>
          </a:xfrm>
        </p:spPr>
        <p:txBody>
          <a:bodyPr anchor="ctr">
            <a:normAutofit/>
          </a:bodyPr>
          <a:lstStyle/>
          <a:p>
            <a:pPr>
              <a:spcAft>
                <a:spcPts val="600"/>
              </a:spcAft>
              <a:defRPr/>
            </a:pPr>
            <a:fld id="{DBB8689D-99F4-4013-966A-585EAC837C0C}" type="slidenum">
              <a:rPr lang="ca-ES" smtClean="0"/>
              <a:pPr>
                <a:spcAft>
                  <a:spcPts val="600"/>
                </a:spcAft>
                <a:defRPr/>
              </a:pPr>
              <a:t>31</a:t>
            </a:fld>
            <a:endParaRPr lang="ca-ES"/>
          </a:p>
        </p:txBody>
      </p:sp>
      <p:sp>
        <p:nvSpPr>
          <p:cNvPr id="8" name="QuadreDeText 7">
            <a:extLst>
              <a:ext uri="{FF2B5EF4-FFF2-40B4-BE49-F238E27FC236}">
                <a16:creationId xmlns:a16="http://schemas.microsoft.com/office/drawing/2014/main" id="{339D63C2-87F1-56B2-A851-959F135C6BCA}"/>
              </a:ext>
            </a:extLst>
          </p:cNvPr>
          <p:cNvSpPr txBox="1"/>
          <p:nvPr/>
        </p:nvSpPr>
        <p:spPr>
          <a:xfrm>
            <a:off x="2277236" y="6351824"/>
            <a:ext cx="6094268" cy="369332"/>
          </a:xfrm>
          <a:prstGeom prst="rect">
            <a:avLst/>
          </a:prstGeom>
          <a:noFill/>
        </p:spPr>
        <p:txBody>
          <a:bodyPr wrap="square">
            <a:spAutoFit/>
          </a:bodyPr>
          <a:lstStyle/>
          <a:p>
            <a:r>
              <a:rPr lang="ca-ES" dirty="0">
                <a:latin typeface="Calibri (cos)"/>
              </a:rPr>
              <a:t>Font: Infraestructures.cat</a:t>
            </a:r>
            <a:endParaRPr lang="ca-ES" dirty="0"/>
          </a:p>
        </p:txBody>
      </p:sp>
    </p:spTree>
    <p:extLst>
      <p:ext uri="{BB962C8B-B14F-4D97-AF65-F5344CB8AC3E}">
        <p14:creationId xmlns:p14="http://schemas.microsoft.com/office/powerpoint/2010/main" val="40258571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EE9AE2FD-80A7-6594-C588-C826226F902A}"/>
              </a:ext>
            </a:extLst>
          </p:cNvPr>
          <p:cNvSpPr>
            <a:spLocks noGrp="1"/>
          </p:cNvSpPr>
          <p:nvPr>
            <p:ph type="title"/>
          </p:nvPr>
        </p:nvSpPr>
        <p:spPr>
          <a:xfrm>
            <a:off x="336550" y="556180"/>
            <a:ext cx="11525598" cy="584463"/>
          </a:xfrm>
        </p:spPr>
        <p:txBody>
          <a:bodyPr anchor="ctr">
            <a:noAutofit/>
          </a:bodyPr>
          <a:lstStyle/>
          <a:p>
            <a:r>
              <a:rPr lang="ca-ES" b="1" dirty="0">
                <a:latin typeface="Calibri (cos)"/>
              </a:rPr>
              <a:t>Distribució per sectors, tipus de dotació i àrees d’exclusió de reg abans de la Declaració d’Impacte Ambiental del 8 d’octubre del 2010</a:t>
            </a:r>
            <a:endParaRPr lang="ca-ES" b="1" dirty="0"/>
          </a:p>
        </p:txBody>
      </p:sp>
      <p:sp>
        <p:nvSpPr>
          <p:cNvPr id="4" name="Contenidor de número de diapositiva 3">
            <a:extLst>
              <a:ext uri="{FF2B5EF4-FFF2-40B4-BE49-F238E27FC236}">
                <a16:creationId xmlns:a16="http://schemas.microsoft.com/office/drawing/2014/main" id="{6B472B40-DAED-1A87-3D7B-29765130F92E}"/>
              </a:ext>
            </a:extLst>
          </p:cNvPr>
          <p:cNvSpPr>
            <a:spLocks noGrp="1"/>
          </p:cNvSpPr>
          <p:nvPr>
            <p:ph type="sldNum" sz="quarter" idx="12"/>
          </p:nvPr>
        </p:nvSpPr>
        <p:spPr>
          <a:xfrm>
            <a:off x="8610600" y="6356350"/>
            <a:ext cx="2743200" cy="365125"/>
          </a:xfrm>
        </p:spPr>
        <p:txBody>
          <a:bodyPr anchor="ctr">
            <a:normAutofit/>
          </a:bodyPr>
          <a:lstStyle/>
          <a:p>
            <a:pPr>
              <a:spcAft>
                <a:spcPts val="600"/>
              </a:spcAft>
              <a:defRPr/>
            </a:pPr>
            <a:fld id="{DBB8689D-99F4-4013-966A-585EAC837C0C}" type="slidenum">
              <a:rPr lang="ca-ES" smtClean="0"/>
              <a:pPr>
                <a:spcAft>
                  <a:spcPts val="600"/>
                </a:spcAft>
                <a:defRPr/>
              </a:pPr>
              <a:t>32</a:t>
            </a:fld>
            <a:endParaRPr lang="ca-ES"/>
          </a:p>
        </p:txBody>
      </p:sp>
      <p:pic>
        <p:nvPicPr>
          <p:cNvPr id="3" name="Imatge 2" descr="Mapa: Distribució per sectors, tipus de dotació i àrees d’exclusió de reg abans de la Declaració d’Impacte Ambiental del 8 d’octubre del 2010">
            <a:extLst>
              <a:ext uri="{FF2B5EF4-FFF2-40B4-BE49-F238E27FC236}">
                <a16:creationId xmlns:a16="http://schemas.microsoft.com/office/drawing/2014/main" id="{D8BE21A8-2083-A5D9-0530-662FA7878712}"/>
              </a:ext>
            </a:extLst>
          </p:cNvPr>
          <p:cNvPicPr>
            <a:picLocks noChangeAspect="1"/>
          </p:cNvPicPr>
          <p:nvPr/>
        </p:nvPicPr>
        <p:blipFill rotWithShape="1">
          <a:blip r:embed="rId2"/>
          <a:srcRect l="553" t="1299" r="876" b="4204"/>
          <a:stretch/>
        </p:blipFill>
        <p:spPr bwMode="auto">
          <a:xfrm>
            <a:off x="2306079" y="1320030"/>
            <a:ext cx="7414864" cy="5045178"/>
          </a:xfrm>
          <a:prstGeom prst="rect">
            <a:avLst/>
          </a:prstGeom>
          <a:ln w="6350"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6" name="QuadreDeText 5">
            <a:extLst>
              <a:ext uri="{FF2B5EF4-FFF2-40B4-BE49-F238E27FC236}">
                <a16:creationId xmlns:a16="http://schemas.microsoft.com/office/drawing/2014/main" id="{6A74E788-CEA8-4BBB-6EAE-39B422A9425B}"/>
              </a:ext>
            </a:extLst>
          </p:cNvPr>
          <p:cNvSpPr txBox="1"/>
          <p:nvPr/>
        </p:nvSpPr>
        <p:spPr>
          <a:xfrm>
            <a:off x="2277236" y="6351824"/>
            <a:ext cx="6094268" cy="369332"/>
          </a:xfrm>
          <a:prstGeom prst="rect">
            <a:avLst/>
          </a:prstGeom>
          <a:noFill/>
        </p:spPr>
        <p:txBody>
          <a:bodyPr wrap="square">
            <a:spAutoFit/>
          </a:bodyPr>
          <a:lstStyle/>
          <a:p>
            <a:r>
              <a:rPr lang="ca-ES" dirty="0">
                <a:latin typeface="Calibri (cos)"/>
              </a:rPr>
              <a:t>Font: Infraestructures.cat</a:t>
            </a:r>
            <a:endParaRPr lang="ca-ES" dirty="0"/>
          </a:p>
        </p:txBody>
      </p:sp>
    </p:spTree>
    <p:extLst>
      <p:ext uri="{BB962C8B-B14F-4D97-AF65-F5344CB8AC3E}">
        <p14:creationId xmlns:p14="http://schemas.microsoft.com/office/powerpoint/2010/main" val="16425647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EE9AE2FD-80A7-6594-C588-C826226F902A}"/>
              </a:ext>
            </a:extLst>
          </p:cNvPr>
          <p:cNvSpPr>
            <a:spLocks noGrp="1"/>
          </p:cNvSpPr>
          <p:nvPr>
            <p:ph type="title"/>
          </p:nvPr>
        </p:nvSpPr>
        <p:spPr>
          <a:xfrm>
            <a:off x="336550" y="556180"/>
            <a:ext cx="11525598" cy="584463"/>
          </a:xfrm>
        </p:spPr>
        <p:txBody>
          <a:bodyPr anchor="ctr">
            <a:noAutofit/>
          </a:bodyPr>
          <a:lstStyle/>
          <a:p>
            <a:r>
              <a:rPr lang="ca-ES" b="1" dirty="0">
                <a:latin typeface="Calibri (cos)"/>
              </a:rPr>
              <a:t>Distribució per sectors, tipus de dotació i àrees d’exclusió de reg després de la Declaració d’Impacte Ambiental del 8 d’octubre del 2010</a:t>
            </a:r>
            <a:endParaRPr lang="ca-ES" b="1" dirty="0"/>
          </a:p>
        </p:txBody>
      </p:sp>
      <p:sp>
        <p:nvSpPr>
          <p:cNvPr id="4" name="Contenidor de número de diapositiva 3">
            <a:extLst>
              <a:ext uri="{FF2B5EF4-FFF2-40B4-BE49-F238E27FC236}">
                <a16:creationId xmlns:a16="http://schemas.microsoft.com/office/drawing/2014/main" id="{6B472B40-DAED-1A87-3D7B-29765130F92E}"/>
              </a:ext>
            </a:extLst>
          </p:cNvPr>
          <p:cNvSpPr>
            <a:spLocks noGrp="1"/>
          </p:cNvSpPr>
          <p:nvPr>
            <p:ph type="sldNum" sz="quarter" idx="12"/>
          </p:nvPr>
        </p:nvSpPr>
        <p:spPr>
          <a:xfrm>
            <a:off x="8610600" y="6356350"/>
            <a:ext cx="2743200" cy="365125"/>
          </a:xfrm>
        </p:spPr>
        <p:txBody>
          <a:bodyPr anchor="ctr">
            <a:normAutofit/>
          </a:bodyPr>
          <a:lstStyle/>
          <a:p>
            <a:pPr>
              <a:spcAft>
                <a:spcPts val="600"/>
              </a:spcAft>
              <a:defRPr/>
            </a:pPr>
            <a:fld id="{DBB8689D-99F4-4013-966A-585EAC837C0C}" type="slidenum">
              <a:rPr lang="ca-ES" smtClean="0"/>
              <a:pPr>
                <a:spcAft>
                  <a:spcPts val="600"/>
                </a:spcAft>
                <a:defRPr/>
              </a:pPr>
              <a:t>33</a:t>
            </a:fld>
            <a:endParaRPr lang="ca-ES"/>
          </a:p>
        </p:txBody>
      </p:sp>
      <p:pic>
        <p:nvPicPr>
          <p:cNvPr id="5" name="Imatge 4" descr="Mapa: Distribució per sectors, tipus de dotació i àrees d’exclusió de reg després de la Declaració d’Impacte Ambiental, del 8 d’octubre del 2010">
            <a:extLst>
              <a:ext uri="{FF2B5EF4-FFF2-40B4-BE49-F238E27FC236}">
                <a16:creationId xmlns:a16="http://schemas.microsoft.com/office/drawing/2014/main" id="{F50A01AB-8A79-ACA3-C70B-03423F192C7D}"/>
              </a:ext>
            </a:extLst>
          </p:cNvPr>
          <p:cNvPicPr>
            <a:picLocks noChangeAspect="1"/>
          </p:cNvPicPr>
          <p:nvPr/>
        </p:nvPicPr>
        <p:blipFill rotWithShape="1">
          <a:blip r:embed="rId2"/>
          <a:srcRect l="964" t="1509" r="980" b="2736"/>
          <a:stretch/>
        </p:blipFill>
        <p:spPr bwMode="auto">
          <a:xfrm>
            <a:off x="2277235" y="1491023"/>
            <a:ext cx="7193335" cy="4937827"/>
          </a:xfrm>
          <a:prstGeom prst="rect">
            <a:avLst/>
          </a:prstGeom>
          <a:ln w="6350">
            <a:solidFill>
              <a:schemeClr val="tx1"/>
            </a:solidFill>
          </a:ln>
          <a:extLst>
            <a:ext uri="{53640926-AAD7-44D8-BBD7-CCE9431645EC}">
              <a14:shadowObscured xmlns:a14="http://schemas.microsoft.com/office/drawing/2010/main"/>
            </a:ext>
          </a:extLst>
        </p:spPr>
      </p:pic>
      <p:sp>
        <p:nvSpPr>
          <p:cNvPr id="6" name="QuadreDeText 5">
            <a:extLst>
              <a:ext uri="{FF2B5EF4-FFF2-40B4-BE49-F238E27FC236}">
                <a16:creationId xmlns:a16="http://schemas.microsoft.com/office/drawing/2014/main" id="{74904300-6329-CFD9-A5B9-2992C0A2B2D4}"/>
              </a:ext>
            </a:extLst>
          </p:cNvPr>
          <p:cNvSpPr txBox="1"/>
          <p:nvPr/>
        </p:nvSpPr>
        <p:spPr>
          <a:xfrm>
            <a:off x="2277236" y="6351824"/>
            <a:ext cx="6094268" cy="369332"/>
          </a:xfrm>
          <a:prstGeom prst="rect">
            <a:avLst/>
          </a:prstGeom>
          <a:noFill/>
        </p:spPr>
        <p:txBody>
          <a:bodyPr wrap="square">
            <a:spAutoFit/>
          </a:bodyPr>
          <a:lstStyle/>
          <a:p>
            <a:r>
              <a:rPr lang="ca-ES" dirty="0">
                <a:latin typeface="Calibri (cos)"/>
              </a:rPr>
              <a:t>Font: Infraestructures.cat</a:t>
            </a:r>
            <a:endParaRPr lang="ca-ES" dirty="0"/>
          </a:p>
        </p:txBody>
      </p:sp>
    </p:spTree>
    <p:extLst>
      <p:ext uri="{BB962C8B-B14F-4D97-AF65-F5344CB8AC3E}">
        <p14:creationId xmlns:p14="http://schemas.microsoft.com/office/powerpoint/2010/main" val="702886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idor de número de diapositiva 3">
            <a:extLst>
              <a:ext uri="{FF2B5EF4-FFF2-40B4-BE49-F238E27FC236}">
                <a16:creationId xmlns:a16="http://schemas.microsoft.com/office/drawing/2014/main" id="{4B6E4609-4671-F088-E493-3FA613E6E7DE}"/>
              </a:ext>
            </a:extLst>
          </p:cNvPr>
          <p:cNvSpPr>
            <a:spLocks noGrp="1"/>
          </p:cNvSpPr>
          <p:nvPr>
            <p:ph type="sldNum" sz="quarter" idx="12"/>
          </p:nvPr>
        </p:nvSpPr>
        <p:spPr/>
        <p:txBody>
          <a:bodyPr/>
          <a:lstStyle/>
          <a:p>
            <a:pPr>
              <a:defRPr/>
            </a:pPr>
            <a:fld id="{DBB8689D-99F4-4013-966A-585EAC837C0C}" type="slidenum">
              <a:rPr lang="ca-ES" smtClean="0"/>
              <a:pPr>
                <a:defRPr/>
              </a:pPr>
              <a:t>34</a:t>
            </a:fld>
            <a:endParaRPr lang="ca-ES"/>
          </a:p>
        </p:txBody>
      </p:sp>
      <p:sp>
        <p:nvSpPr>
          <p:cNvPr id="7" name="Títol 1">
            <a:extLst>
              <a:ext uri="{FF2B5EF4-FFF2-40B4-BE49-F238E27FC236}">
                <a16:creationId xmlns:a16="http://schemas.microsoft.com/office/drawing/2014/main" id="{8D8C9938-B9B6-F94C-55C3-CCA0A1F23B48}"/>
              </a:ext>
            </a:extLst>
          </p:cNvPr>
          <p:cNvSpPr txBox="1">
            <a:spLocks/>
          </p:cNvSpPr>
          <p:nvPr/>
        </p:nvSpPr>
        <p:spPr>
          <a:xfrm>
            <a:off x="333201" y="642163"/>
            <a:ext cx="11525598" cy="584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baseline="0">
                <a:solidFill>
                  <a:srgbClr val="AB003E"/>
                </a:solidFill>
                <a:latin typeface="+mj-lt"/>
                <a:ea typeface="+mj-ea"/>
                <a:cs typeface="+mj-cs"/>
              </a:defRPr>
            </a:lvl1pPr>
          </a:lstStyle>
          <a:p>
            <a:r>
              <a:rPr lang="ca-ES" sz="2400" b="1" dirty="0">
                <a:solidFill>
                  <a:srgbClr val="AB003E"/>
                </a:solidFill>
                <a:effectLst/>
                <a:latin typeface="Calibri (cos)"/>
                <a:ea typeface="Times New Roman" panose="02020603050405020304" pitchFamily="18" charset="0"/>
                <a:cs typeface="Times New Roman" panose="02020603050405020304" pitchFamily="18" charset="0"/>
              </a:rPr>
              <a:t>Superfície que pot ser regada, en explotació, en reg i estat d’adhesions al regadiu</a:t>
            </a:r>
            <a:endParaRPr lang="ca-ES" b="1" dirty="0">
              <a:solidFill>
                <a:srgbClr val="AB003E"/>
              </a:solidFill>
              <a:latin typeface="Calibri (cos)"/>
            </a:endParaRPr>
          </a:p>
        </p:txBody>
      </p:sp>
      <p:sp>
        <p:nvSpPr>
          <p:cNvPr id="8" name="Contenidor de contingut 2">
            <a:extLst>
              <a:ext uri="{FF2B5EF4-FFF2-40B4-BE49-F238E27FC236}">
                <a16:creationId xmlns:a16="http://schemas.microsoft.com/office/drawing/2014/main" id="{0D154C90-9D99-C96C-29D3-AA5B7D191234}"/>
              </a:ext>
            </a:extLst>
          </p:cNvPr>
          <p:cNvSpPr txBox="1">
            <a:spLocks/>
          </p:cNvSpPr>
          <p:nvPr/>
        </p:nvSpPr>
        <p:spPr>
          <a:xfrm>
            <a:off x="235230" y="1453848"/>
            <a:ext cx="11525598" cy="5404152"/>
          </a:xfrm>
          <a:prstGeom prst="rect">
            <a:avLst/>
          </a:prstGeom>
        </p:spPr>
        <p:txBody>
          <a:bodyPr>
            <a:noAutofit/>
          </a:bodyPr>
          <a:lstStyle>
            <a:lvl1pPr marL="228600" indent="-228600" algn="l" defTabSz="914400" rtl="0" eaLnBrk="1" latinLnBrk="0" hangingPunct="1">
              <a:lnSpc>
                <a:spcPct val="90000"/>
              </a:lnSpc>
              <a:spcBef>
                <a:spcPts val="1000"/>
              </a:spcBef>
              <a:buFontTx/>
              <a:buBlip>
                <a:blip r:embed="rId2"/>
              </a:buBlip>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B003E"/>
              </a:buClr>
              <a:buFont typeface="Arial" panose="020B0604020202020204" pitchFamily="34" charset="0"/>
              <a:buChar char="•"/>
              <a:defRPr sz="16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B003E"/>
              </a:buClr>
              <a:buFont typeface="Wingdings" panose="05000000000000000000" pitchFamily="2" charset="2"/>
              <a:buChar char="Ø"/>
              <a:defRPr sz="14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B003E"/>
              </a:buClr>
              <a:buFont typeface="Wingdings" panose="05000000000000000000" pitchFamily="2" charset="2"/>
              <a:buChar char="§"/>
              <a:defRPr sz="14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B003E"/>
              </a:buClr>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ca-ES" sz="2100" dirty="0">
                <a:effectLst/>
                <a:latin typeface="Calibri (cos)"/>
                <a:ea typeface="Times New Roman" panose="02020603050405020304" pitchFamily="18" charset="0"/>
                <a:cs typeface="Times New Roman" panose="02020603050405020304" pitchFamily="18" charset="0"/>
              </a:rPr>
              <a:t>El 31 de desembre del 2016 i a març de 2022, les hectàrees de la superfície de reg podien estar:</a:t>
            </a:r>
          </a:p>
          <a:p>
            <a:pPr marL="228600" lvl="1">
              <a:lnSpc>
                <a:spcPct val="100000"/>
              </a:lnSpc>
              <a:spcBef>
                <a:spcPts val="1000"/>
              </a:spcBef>
              <a:buFont typeface="Arial" panose="020B0604020202020204" pitchFamily="34" charset="0"/>
              <a:buBlip>
                <a:blip r:embed="rId2"/>
              </a:buBlip>
            </a:pPr>
            <a:r>
              <a:rPr lang="ca-ES" sz="2100" b="1" dirty="0">
                <a:latin typeface="Calibri (cos)"/>
              </a:rPr>
              <a:t>E</a:t>
            </a:r>
            <a:r>
              <a:rPr lang="ca-ES" sz="2100" b="1" dirty="0">
                <a:effectLst/>
                <a:latin typeface="Calibri (cos)"/>
                <a:ea typeface="Times New Roman" panose="02020603050405020304" pitchFamily="18" charset="0"/>
                <a:cs typeface="Times New Roman" panose="02020603050405020304" pitchFamily="18" charset="0"/>
              </a:rPr>
              <a:t>n promoció: </a:t>
            </a:r>
            <a:r>
              <a:rPr lang="ca-ES" sz="2100" dirty="0">
                <a:effectLst/>
                <a:latin typeface="Calibri (cos)"/>
                <a:ea typeface="Times New Roman" panose="02020603050405020304" pitchFamily="18" charset="0"/>
                <a:cs typeface="Times New Roman" panose="02020603050405020304" pitchFamily="18" charset="0"/>
              </a:rPr>
              <a:t>Superfície el reg de la qual s’havia ofert als regants, atès que es preveia executar el projecte d’obra de xarxa secundària.</a:t>
            </a:r>
          </a:p>
          <a:p>
            <a:pPr algn="just">
              <a:lnSpc>
                <a:spcPct val="100000"/>
              </a:lnSpc>
            </a:pPr>
            <a:r>
              <a:rPr lang="ca-ES" sz="2100" b="1" dirty="0">
                <a:latin typeface="Calibri (cos)"/>
              </a:rPr>
              <a:t>Conveni d’adhesió signat o pendent d’adhesió</a:t>
            </a:r>
            <a:r>
              <a:rPr lang="ca-ES" sz="2100" dirty="0">
                <a:latin typeface="Calibri (cos)"/>
              </a:rPr>
              <a:t>: Els terrenys el reg dels quals s’havia ofert en promoció podien estar en dues situacions: o bé el regant s’havia adherit al reg i havia signat el conveni, o bé estava pendent d’adherir-s’hi.</a:t>
            </a:r>
          </a:p>
          <a:p>
            <a:pPr algn="just">
              <a:lnSpc>
                <a:spcPct val="100000"/>
              </a:lnSpc>
            </a:pPr>
            <a:r>
              <a:rPr lang="ca-ES" sz="2100" b="1" dirty="0">
                <a:latin typeface="Calibri (cos)"/>
              </a:rPr>
              <a:t>Superfície que pot ser regada: </a:t>
            </a:r>
            <a:r>
              <a:rPr lang="ca-ES" sz="2100" dirty="0">
                <a:latin typeface="Calibri (cos)"/>
              </a:rPr>
              <a:t>Superfície les obres de la qual s’havien acabat i, per tant, podia ser abastida en les condicions de pressió i cabal previstes en els convenis d’adhesió.</a:t>
            </a:r>
          </a:p>
          <a:p>
            <a:pPr algn="just">
              <a:lnSpc>
                <a:spcPct val="100000"/>
              </a:lnSpc>
            </a:pPr>
            <a:r>
              <a:rPr lang="ca-ES" sz="2100" dirty="0">
                <a:effectLst/>
                <a:latin typeface="Calibri (cos)"/>
                <a:ea typeface="Times New Roman" panose="02020603050405020304" pitchFamily="18" charset="0"/>
                <a:cs typeface="Times New Roman" panose="02020603050405020304" pitchFamily="18" charset="0"/>
              </a:rPr>
              <a:t> </a:t>
            </a:r>
            <a:r>
              <a:rPr lang="ca-ES" sz="2100" b="1" dirty="0">
                <a:effectLst/>
                <a:latin typeface="Calibri (cos)"/>
                <a:ea typeface="Times New Roman" panose="02020603050405020304" pitchFamily="18" charset="0"/>
                <a:cs typeface="Times New Roman" panose="02020603050405020304" pitchFamily="18" charset="0"/>
              </a:rPr>
              <a:t>En explotació: </a:t>
            </a:r>
            <a:r>
              <a:rPr lang="ca-ES" sz="2100" dirty="0">
                <a:latin typeface="Calibri (cos)"/>
              </a:rPr>
              <a:t>Els regants havien signat el conveni d’adhesió i s’havia construït la con­nexió d’aigua a la parcel·la, tot i que no s’havia formalitzat el contracte de subministrament i, per tant, no hi havia consum d’aigua.</a:t>
            </a:r>
            <a:endParaRPr lang="ca-ES" sz="2100" dirty="0">
              <a:effectLst/>
              <a:latin typeface="Calibri (cos)"/>
              <a:ea typeface="Times New Roman" panose="02020603050405020304" pitchFamily="18" charset="0"/>
              <a:cs typeface="Times New Roman" panose="02020603050405020304" pitchFamily="18" charset="0"/>
            </a:endParaRPr>
          </a:p>
          <a:p>
            <a:pPr>
              <a:lnSpc>
                <a:spcPct val="100000"/>
              </a:lnSpc>
            </a:pPr>
            <a:r>
              <a:rPr lang="ca-ES" sz="2100" b="1" dirty="0">
                <a:effectLst/>
                <a:latin typeface="Calibri (cos)"/>
                <a:ea typeface="Times New Roman" panose="02020603050405020304" pitchFamily="18" charset="0"/>
                <a:cs typeface="Times New Roman" panose="02020603050405020304" pitchFamily="18" charset="0"/>
              </a:rPr>
              <a:t>En reg: </a:t>
            </a:r>
            <a:r>
              <a:rPr lang="ca-ES" sz="2100" dirty="0">
                <a:effectLst/>
                <a:latin typeface="Calibri (cos)"/>
                <a:ea typeface="Times New Roman" panose="02020603050405020304" pitchFamily="18" charset="0"/>
                <a:cs typeface="Times New Roman" panose="02020603050405020304" pitchFamily="18" charset="0"/>
              </a:rPr>
              <a:t>Els regants estaven utilitzant el reg, atès que ja havien signat el contracte de subministrament.</a:t>
            </a:r>
            <a:endParaRPr lang="ca-ES" sz="2100" dirty="0">
              <a:latin typeface="Calibri (cos)"/>
            </a:endParaRPr>
          </a:p>
          <a:p>
            <a:pPr marL="268288" lvl="1" indent="0">
              <a:buFont typeface="Arial" panose="020B0604020202020204" pitchFamily="34" charset="0"/>
              <a:buNone/>
            </a:pPr>
            <a:endParaRPr lang="ca-ES" sz="1800" dirty="0">
              <a:latin typeface="Calibri (cos)"/>
            </a:endParaRPr>
          </a:p>
        </p:txBody>
      </p:sp>
    </p:spTree>
    <p:extLst>
      <p:ext uri="{BB962C8B-B14F-4D97-AF65-F5344CB8AC3E}">
        <p14:creationId xmlns:p14="http://schemas.microsoft.com/office/powerpoint/2010/main" val="31075066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idor de número de diapositiva 3">
            <a:extLst>
              <a:ext uri="{FF2B5EF4-FFF2-40B4-BE49-F238E27FC236}">
                <a16:creationId xmlns:a16="http://schemas.microsoft.com/office/drawing/2014/main" id="{4B6E4609-4671-F088-E493-3FA613E6E7DE}"/>
              </a:ext>
            </a:extLst>
          </p:cNvPr>
          <p:cNvSpPr>
            <a:spLocks noGrp="1"/>
          </p:cNvSpPr>
          <p:nvPr>
            <p:ph type="sldNum" sz="quarter" idx="12"/>
          </p:nvPr>
        </p:nvSpPr>
        <p:spPr/>
        <p:txBody>
          <a:bodyPr/>
          <a:lstStyle/>
          <a:p>
            <a:pPr>
              <a:defRPr/>
            </a:pPr>
            <a:fld id="{DBB8689D-99F4-4013-966A-585EAC837C0C}" type="slidenum">
              <a:rPr lang="ca-ES" smtClean="0"/>
              <a:pPr>
                <a:defRPr/>
              </a:pPr>
              <a:t>35</a:t>
            </a:fld>
            <a:endParaRPr lang="ca-ES"/>
          </a:p>
        </p:txBody>
      </p:sp>
      <p:sp>
        <p:nvSpPr>
          <p:cNvPr id="7" name="Títol 1">
            <a:extLst>
              <a:ext uri="{FF2B5EF4-FFF2-40B4-BE49-F238E27FC236}">
                <a16:creationId xmlns:a16="http://schemas.microsoft.com/office/drawing/2014/main" id="{8D8C9938-B9B6-F94C-55C3-CCA0A1F23B48}"/>
              </a:ext>
            </a:extLst>
          </p:cNvPr>
          <p:cNvSpPr txBox="1">
            <a:spLocks/>
          </p:cNvSpPr>
          <p:nvPr/>
        </p:nvSpPr>
        <p:spPr>
          <a:xfrm>
            <a:off x="333201" y="642163"/>
            <a:ext cx="11525598" cy="584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baseline="0">
                <a:solidFill>
                  <a:srgbClr val="AB003E"/>
                </a:solidFill>
                <a:latin typeface="+mj-lt"/>
                <a:ea typeface="+mj-ea"/>
                <a:cs typeface="+mj-cs"/>
              </a:defRPr>
            </a:lvl1pPr>
          </a:lstStyle>
          <a:p>
            <a:r>
              <a:rPr lang="ca-ES" sz="2400" b="1" dirty="0">
                <a:solidFill>
                  <a:srgbClr val="AB003E"/>
                </a:solidFill>
                <a:effectLst/>
                <a:latin typeface="Calibri (cos)"/>
                <a:ea typeface="Times New Roman" panose="02020603050405020304" pitchFamily="18" charset="0"/>
                <a:cs typeface="Times New Roman" panose="02020603050405020304" pitchFamily="18" charset="0"/>
              </a:rPr>
              <a:t>Superfície que pot ser regada a 31.12.2016 i març 2022</a:t>
            </a:r>
            <a:endParaRPr lang="ca-ES" b="1" dirty="0">
              <a:solidFill>
                <a:srgbClr val="AB003E"/>
              </a:solidFill>
              <a:latin typeface="Calibri (cos)"/>
            </a:endParaRPr>
          </a:p>
        </p:txBody>
      </p:sp>
      <p:graphicFrame>
        <p:nvGraphicFramePr>
          <p:cNvPr id="2" name="Taula 1">
            <a:extLst>
              <a:ext uri="{FF2B5EF4-FFF2-40B4-BE49-F238E27FC236}">
                <a16:creationId xmlns:a16="http://schemas.microsoft.com/office/drawing/2014/main" id="{6B060252-F280-B3D7-2AF8-BEE0F63E6EA1}"/>
              </a:ext>
            </a:extLst>
          </p:cNvPr>
          <p:cNvGraphicFramePr>
            <a:graphicFrameLocks noGrp="1"/>
          </p:cNvGraphicFramePr>
          <p:nvPr>
            <p:extLst>
              <p:ext uri="{D42A27DB-BD31-4B8C-83A1-F6EECF244321}">
                <p14:modId xmlns:p14="http://schemas.microsoft.com/office/powerpoint/2010/main" val="3102451880"/>
              </p:ext>
            </p:extLst>
          </p:nvPr>
        </p:nvGraphicFramePr>
        <p:xfrm>
          <a:off x="333201" y="1607153"/>
          <a:ext cx="11020599" cy="4465656"/>
        </p:xfrm>
        <a:graphic>
          <a:graphicData uri="http://schemas.openxmlformats.org/drawingml/2006/table">
            <a:tbl>
              <a:tblPr>
                <a:tableStyleId>{2D5ABB26-0587-4C30-8999-92F81FD0307C}</a:tableStyleId>
              </a:tblPr>
              <a:tblGrid>
                <a:gridCol w="5677278">
                  <a:extLst>
                    <a:ext uri="{9D8B030D-6E8A-4147-A177-3AD203B41FA5}">
                      <a16:colId xmlns:a16="http://schemas.microsoft.com/office/drawing/2014/main" val="1661852833"/>
                    </a:ext>
                  </a:extLst>
                </a:gridCol>
                <a:gridCol w="1781107">
                  <a:extLst>
                    <a:ext uri="{9D8B030D-6E8A-4147-A177-3AD203B41FA5}">
                      <a16:colId xmlns:a16="http://schemas.microsoft.com/office/drawing/2014/main" val="3314771040"/>
                    </a:ext>
                  </a:extLst>
                </a:gridCol>
                <a:gridCol w="1781107">
                  <a:extLst>
                    <a:ext uri="{9D8B030D-6E8A-4147-A177-3AD203B41FA5}">
                      <a16:colId xmlns:a16="http://schemas.microsoft.com/office/drawing/2014/main" val="1345858928"/>
                    </a:ext>
                  </a:extLst>
                </a:gridCol>
                <a:gridCol w="1781107">
                  <a:extLst>
                    <a:ext uri="{9D8B030D-6E8A-4147-A177-3AD203B41FA5}">
                      <a16:colId xmlns:a16="http://schemas.microsoft.com/office/drawing/2014/main" val="705697671"/>
                    </a:ext>
                  </a:extLst>
                </a:gridCol>
              </a:tblGrid>
              <a:tr h="1265601">
                <a:tc>
                  <a:txBody>
                    <a:bodyPr/>
                    <a:lstStyle/>
                    <a:p>
                      <a:pPr algn="just" fontAlgn="ctr"/>
                      <a:r>
                        <a:rPr lang="ca-ES" sz="2400" u="none" strike="noStrike" dirty="0">
                          <a:effectLst/>
                        </a:rPr>
                        <a:t>Concepte</a:t>
                      </a:r>
                      <a:endParaRPr lang="ca-ES" sz="2400" b="0"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2400" u="none" strike="noStrike" dirty="0">
                          <a:effectLst/>
                        </a:rPr>
                        <a:t>Superfície que pot ser regada</a:t>
                      </a:r>
                      <a:endParaRPr lang="ca-ES" sz="2400" b="0"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2400" u="none" strike="noStrike" dirty="0">
                          <a:effectLst/>
                        </a:rPr>
                        <a:t>Superfície en explotació</a:t>
                      </a:r>
                      <a:endParaRPr lang="ca-ES" sz="2400" b="0"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ca-ES" sz="2400" u="none" strike="noStrike" kern="1200" dirty="0">
                          <a:solidFill>
                            <a:schemeClr val="tx1"/>
                          </a:solidFill>
                          <a:effectLst/>
                          <a:latin typeface="+mn-lt"/>
                          <a:ea typeface="+mn-ea"/>
                          <a:cs typeface="+mn-cs"/>
                        </a:rPr>
                        <a:t>Superfície</a:t>
                      </a:r>
                    </a:p>
                    <a:p>
                      <a:pPr marL="0" algn="ctr" defTabSz="914400" rtl="0" eaLnBrk="1" fontAlgn="ctr" latinLnBrk="0" hangingPunct="1"/>
                      <a:r>
                        <a:rPr lang="ca-ES" sz="2400" u="none" strike="noStrike" kern="1200" dirty="0">
                          <a:solidFill>
                            <a:schemeClr val="tx1"/>
                          </a:solidFill>
                          <a:effectLst/>
                          <a:latin typeface="+mn-lt"/>
                          <a:ea typeface="+mn-ea"/>
                          <a:cs typeface="+mn-cs"/>
                        </a:rPr>
                        <a:t>en reg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0736337"/>
                  </a:ext>
                </a:extLst>
              </a:tr>
              <a:tr h="847365">
                <a:tc>
                  <a:txBody>
                    <a:bodyPr/>
                    <a:lstStyle/>
                    <a:p>
                      <a:pPr algn="l" fontAlgn="ctr"/>
                      <a:r>
                        <a:rPr lang="ca-ES" sz="2400" u="none" strike="noStrike" dirty="0">
                          <a:effectLst/>
                        </a:rPr>
                        <a:t>Dotació de reg de transformació 6.500 m</a:t>
                      </a:r>
                      <a:r>
                        <a:rPr lang="ca-ES" sz="2400" u="none" strike="noStrike" baseline="30000" dirty="0">
                          <a:effectLst/>
                        </a:rPr>
                        <a:t>3</a:t>
                      </a:r>
                      <a:r>
                        <a:rPr lang="ca-ES" sz="2400" u="none" strike="noStrike" dirty="0">
                          <a:effectLst/>
                        </a:rPr>
                        <a:t>/ha/any</a:t>
                      </a:r>
                      <a:endParaRPr lang="ca-ES" sz="2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2400" u="none" strike="noStrike" dirty="0">
                          <a:effectLst/>
                        </a:rPr>
                        <a:t>14.218</a:t>
                      </a:r>
                      <a:endParaRPr lang="ca-ES" sz="2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2400" u="none" strike="noStrike" dirty="0">
                          <a:effectLst/>
                        </a:rPr>
                        <a:t>8.292</a:t>
                      </a:r>
                      <a:endParaRPr lang="ca-ES" sz="2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2400" u="none" strike="noStrike" dirty="0">
                          <a:effectLst/>
                        </a:rPr>
                        <a:t>5.313</a:t>
                      </a:r>
                      <a:endParaRPr lang="ca-ES" sz="2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6687533"/>
                  </a:ext>
                </a:extLst>
              </a:tr>
              <a:tr h="747217">
                <a:tc>
                  <a:txBody>
                    <a:bodyPr/>
                    <a:lstStyle/>
                    <a:p>
                      <a:pPr algn="l" fontAlgn="ctr"/>
                      <a:r>
                        <a:rPr lang="ca-ES" sz="2400" u="none" strike="noStrike" dirty="0">
                          <a:effectLst/>
                        </a:rPr>
                        <a:t>Dotació de reg de suport 3.500 m</a:t>
                      </a:r>
                      <a:r>
                        <a:rPr lang="ca-ES" sz="2400" u="none" strike="noStrike" baseline="30000" dirty="0">
                          <a:effectLst/>
                        </a:rPr>
                        <a:t>3</a:t>
                      </a:r>
                      <a:r>
                        <a:rPr lang="ca-ES" sz="2400" u="none" strike="noStrike" dirty="0">
                          <a:effectLst/>
                        </a:rPr>
                        <a:t>/ha/any</a:t>
                      </a:r>
                      <a:endParaRPr lang="ca-ES" sz="2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2400" u="none" strike="noStrike" dirty="0">
                          <a:effectLst/>
                        </a:rPr>
                        <a:t>714</a:t>
                      </a:r>
                      <a:endParaRPr lang="ca-ES" sz="2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2400" u="none" strike="noStrike" dirty="0">
                          <a:effectLst/>
                        </a:rPr>
                        <a:t>15</a:t>
                      </a:r>
                      <a:endParaRPr lang="ca-ES" sz="2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2400" u="none" strike="noStrike" dirty="0">
                          <a:effectLst/>
                        </a:rPr>
                        <a:t>9</a:t>
                      </a:r>
                      <a:endParaRPr lang="ca-ES" sz="2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6431770"/>
                  </a:ext>
                </a:extLst>
              </a:tr>
              <a:tr h="747217">
                <a:tc>
                  <a:txBody>
                    <a:bodyPr/>
                    <a:lstStyle/>
                    <a:p>
                      <a:pPr algn="l" fontAlgn="ctr"/>
                      <a:r>
                        <a:rPr lang="ca-ES" sz="2400" u="none" strike="noStrike" dirty="0">
                          <a:effectLst/>
                        </a:rPr>
                        <a:t>Dotació de reg de suport 1.500 m</a:t>
                      </a:r>
                      <a:r>
                        <a:rPr lang="ca-ES" sz="2400" u="none" strike="noStrike" baseline="30000" dirty="0">
                          <a:effectLst/>
                        </a:rPr>
                        <a:t>3</a:t>
                      </a:r>
                      <a:r>
                        <a:rPr lang="ca-ES" sz="2400" u="none" strike="noStrike" dirty="0">
                          <a:effectLst/>
                        </a:rPr>
                        <a:t>/ha/any</a:t>
                      </a:r>
                      <a:endParaRPr lang="ca-ES" sz="2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2400" u="none" strike="noStrike">
                          <a:effectLst/>
                        </a:rPr>
                        <a:t>169</a:t>
                      </a:r>
                      <a:endParaRPr lang="ca-ES" sz="2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2400" u="none" strike="noStrike" dirty="0">
                          <a:effectLst/>
                        </a:rPr>
                        <a:t>169</a:t>
                      </a:r>
                      <a:endParaRPr lang="ca-ES" sz="2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2400" u="none" strike="noStrike" dirty="0">
                          <a:effectLst/>
                        </a:rPr>
                        <a:t>169</a:t>
                      </a:r>
                      <a:endParaRPr lang="ca-ES" sz="2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4987377"/>
                  </a:ext>
                </a:extLst>
              </a:tr>
              <a:tr h="429128">
                <a:tc>
                  <a:txBody>
                    <a:bodyPr/>
                    <a:lstStyle/>
                    <a:p>
                      <a:pPr algn="l" fontAlgn="ctr"/>
                      <a:r>
                        <a:rPr lang="ca-ES" sz="2400" u="none" strike="noStrike" dirty="0">
                          <a:effectLst/>
                        </a:rPr>
                        <a:t>Total a 31.12.2016</a:t>
                      </a:r>
                      <a:endParaRPr lang="ca-ES" sz="2400" b="0"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ca-ES" sz="2400" u="none" strike="noStrike" dirty="0">
                          <a:effectLst/>
                        </a:rPr>
                        <a:t>15.101</a:t>
                      </a:r>
                      <a:endParaRPr lang="ca-ES" sz="2400" b="0"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ca-ES" sz="2400" u="none" strike="noStrike" dirty="0">
                          <a:effectLst/>
                        </a:rPr>
                        <a:t>8.476</a:t>
                      </a:r>
                      <a:endParaRPr lang="ca-ES" sz="2400" b="0"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ca-ES" sz="2400" u="none" strike="noStrike" dirty="0">
                          <a:effectLst/>
                        </a:rPr>
                        <a:t>5.491</a:t>
                      </a:r>
                      <a:endParaRPr lang="ca-ES" sz="2400" b="0"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11268391"/>
                  </a:ext>
                </a:extLst>
              </a:tr>
              <a:tr h="429128">
                <a:tc>
                  <a:txBody>
                    <a:bodyPr/>
                    <a:lstStyle/>
                    <a:p>
                      <a:pPr algn="l" fontAlgn="ctr"/>
                      <a:r>
                        <a:rPr lang="ca-ES" sz="2400" u="none" strike="noStrike" dirty="0">
                          <a:effectLst/>
                        </a:rPr>
                        <a:t>Total a març del 2022</a:t>
                      </a:r>
                      <a:endParaRPr lang="ca-ES" sz="2400" b="0"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ca-ES" sz="2400" u="none" strike="noStrike" dirty="0">
                          <a:effectLst/>
                        </a:rPr>
                        <a:t>21.806</a:t>
                      </a:r>
                      <a:endParaRPr lang="ca-ES" sz="2400" b="0"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ca-ES" sz="2400" u="none" strike="noStrike" dirty="0">
                          <a:effectLst/>
                        </a:rPr>
                        <a:t>15.736</a:t>
                      </a:r>
                      <a:endParaRPr lang="ca-ES" sz="2400" b="0"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ca-ES" sz="2400" u="none" strike="noStrike" dirty="0">
                          <a:effectLst/>
                        </a:rPr>
                        <a:t>11.647</a:t>
                      </a:r>
                      <a:endParaRPr lang="ca-ES" sz="2400" b="0"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96873892"/>
                  </a:ext>
                </a:extLst>
              </a:tr>
            </a:tbl>
          </a:graphicData>
        </a:graphic>
      </p:graphicFrame>
    </p:spTree>
    <p:extLst>
      <p:ext uri="{BB962C8B-B14F-4D97-AF65-F5344CB8AC3E}">
        <p14:creationId xmlns:p14="http://schemas.microsoft.com/office/powerpoint/2010/main" val="6304184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idor de número de diapositiva 3">
            <a:extLst>
              <a:ext uri="{FF2B5EF4-FFF2-40B4-BE49-F238E27FC236}">
                <a16:creationId xmlns:a16="http://schemas.microsoft.com/office/drawing/2014/main" id="{4B6E4609-4671-F088-E493-3FA613E6E7DE}"/>
              </a:ext>
            </a:extLst>
          </p:cNvPr>
          <p:cNvSpPr>
            <a:spLocks noGrp="1"/>
          </p:cNvSpPr>
          <p:nvPr>
            <p:ph type="sldNum" sz="quarter" idx="12"/>
          </p:nvPr>
        </p:nvSpPr>
        <p:spPr/>
        <p:txBody>
          <a:bodyPr/>
          <a:lstStyle/>
          <a:p>
            <a:pPr>
              <a:defRPr/>
            </a:pPr>
            <a:fld id="{DBB8689D-99F4-4013-966A-585EAC837C0C}" type="slidenum">
              <a:rPr lang="ca-ES" smtClean="0"/>
              <a:pPr>
                <a:defRPr/>
              </a:pPr>
              <a:t>36</a:t>
            </a:fld>
            <a:endParaRPr lang="ca-ES"/>
          </a:p>
        </p:txBody>
      </p:sp>
      <p:sp>
        <p:nvSpPr>
          <p:cNvPr id="7" name="Títol 1">
            <a:extLst>
              <a:ext uri="{FF2B5EF4-FFF2-40B4-BE49-F238E27FC236}">
                <a16:creationId xmlns:a16="http://schemas.microsoft.com/office/drawing/2014/main" id="{8D8C9938-B9B6-F94C-55C3-CCA0A1F23B48}"/>
              </a:ext>
            </a:extLst>
          </p:cNvPr>
          <p:cNvSpPr txBox="1">
            <a:spLocks/>
          </p:cNvSpPr>
          <p:nvPr/>
        </p:nvSpPr>
        <p:spPr>
          <a:xfrm>
            <a:off x="333201" y="642163"/>
            <a:ext cx="11525598" cy="584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baseline="0">
                <a:solidFill>
                  <a:srgbClr val="AB003E"/>
                </a:solidFill>
                <a:latin typeface="+mj-lt"/>
                <a:ea typeface="+mj-ea"/>
                <a:cs typeface="+mj-cs"/>
              </a:defRPr>
            </a:lvl1pPr>
          </a:lstStyle>
          <a:p>
            <a:r>
              <a:rPr lang="ca-ES" sz="2400" b="1" dirty="0">
                <a:solidFill>
                  <a:srgbClr val="AB003E"/>
                </a:solidFill>
                <a:effectLst/>
                <a:latin typeface="Calibri (cos)"/>
                <a:ea typeface="Times New Roman" panose="02020603050405020304" pitchFamily="18" charset="0"/>
                <a:cs typeface="Times New Roman" panose="02020603050405020304" pitchFamily="18" charset="0"/>
              </a:rPr>
              <a:t>Superfície en promoció i estat d’adhesions al regadiu a 31.12.2016 i març 2022</a:t>
            </a:r>
            <a:endParaRPr lang="ca-ES" b="1" dirty="0">
              <a:solidFill>
                <a:srgbClr val="AB003E"/>
              </a:solidFill>
              <a:latin typeface="Calibri (cos)"/>
            </a:endParaRPr>
          </a:p>
        </p:txBody>
      </p:sp>
      <p:graphicFrame>
        <p:nvGraphicFramePr>
          <p:cNvPr id="5" name="Taula 4">
            <a:extLst>
              <a:ext uri="{FF2B5EF4-FFF2-40B4-BE49-F238E27FC236}">
                <a16:creationId xmlns:a16="http://schemas.microsoft.com/office/drawing/2014/main" id="{A4099459-DAB9-3A1D-0B63-BA1CD3527962}"/>
              </a:ext>
            </a:extLst>
          </p:cNvPr>
          <p:cNvGraphicFramePr>
            <a:graphicFrameLocks noGrp="1"/>
          </p:cNvGraphicFramePr>
          <p:nvPr>
            <p:extLst>
              <p:ext uri="{D42A27DB-BD31-4B8C-83A1-F6EECF244321}">
                <p14:modId xmlns:p14="http://schemas.microsoft.com/office/powerpoint/2010/main" val="1375982952"/>
              </p:ext>
            </p:extLst>
          </p:nvPr>
        </p:nvGraphicFramePr>
        <p:xfrm>
          <a:off x="808382" y="1395019"/>
          <a:ext cx="10924152" cy="4792938"/>
        </p:xfrm>
        <a:graphic>
          <a:graphicData uri="http://schemas.openxmlformats.org/drawingml/2006/table">
            <a:tbl>
              <a:tblPr>
                <a:tableStyleId>{2D5ABB26-0587-4C30-8999-92F81FD0307C}</a:tableStyleId>
              </a:tblPr>
              <a:tblGrid>
                <a:gridCol w="1455594">
                  <a:extLst>
                    <a:ext uri="{9D8B030D-6E8A-4147-A177-3AD203B41FA5}">
                      <a16:colId xmlns:a16="http://schemas.microsoft.com/office/drawing/2014/main" val="1963864106"/>
                    </a:ext>
                  </a:extLst>
                </a:gridCol>
                <a:gridCol w="1204629">
                  <a:extLst>
                    <a:ext uri="{9D8B030D-6E8A-4147-A177-3AD203B41FA5}">
                      <a16:colId xmlns:a16="http://schemas.microsoft.com/office/drawing/2014/main" val="3115729776"/>
                    </a:ext>
                  </a:extLst>
                </a:gridCol>
                <a:gridCol w="1204629">
                  <a:extLst>
                    <a:ext uri="{9D8B030D-6E8A-4147-A177-3AD203B41FA5}">
                      <a16:colId xmlns:a16="http://schemas.microsoft.com/office/drawing/2014/main" val="4210848285"/>
                    </a:ext>
                  </a:extLst>
                </a:gridCol>
                <a:gridCol w="1204629">
                  <a:extLst>
                    <a:ext uri="{9D8B030D-6E8A-4147-A177-3AD203B41FA5}">
                      <a16:colId xmlns:a16="http://schemas.microsoft.com/office/drawing/2014/main" val="723867774"/>
                    </a:ext>
                  </a:extLst>
                </a:gridCol>
                <a:gridCol w="1204629">
                  <a:extLst>
                    <a:ext uri="{9D8B030D-6E8A-4147-A177-3AD203B41FA5}">
                      <a16:colId xmlns:a16="http://schemas.microsoft.com/office/drawing/2014/main" val="60146377"/>
                    </a:ext>
                  </a:extLst>
                </a:gridCol>
                <a:gridCol w="1204629">
                  <a:extLst>
                    <a:ext uri="{9D8B030D-6E8A-4147-A177-3AD203B41FA5}">
                      <a16:colId xmlns:a16="http://schemas.microsoft.com/office/drawing/2014/main" val="1927122043"/>
                    </a:ext>
                  </a:extLst>
                </a:gridCol>
                <a:gridCol w="1204629">
                  <a:extLst>
                    <a:ext uri="{9D8B030D-6E8A-4147-A177-3AD203B41FA5}">
                      <a16:colId xmlns:a16="http://schemas.microsoft.com/office/drawing/2014/main" val="625053437"/>
                    </a:ext>
                  </a:extLst>
                </a:gridCol>
                <a:gridCol w="1204629">
                  <a:extLst>
                    <a:ext uri="{9D8B030D-6E8A-4147-A177-3AD203B41FA5}">
                      <a16:colId xmlns:a16="http://schemas.microsoft.com/office/drawing/2014/main" val="7039862"/>
                    </a:ext>
                  </a:extLst>
                </a:gridCol>
                <a:gridCol w="1036155">
                  <a:extLst>
                    <a:ext uri="{9D8B030D-6E8A-4147-A177-3AD203B41FA5}">
                      <a16:colId xmlns:a16="http://schemas.microsoft.com/office/drawing/2014/main" val="1396904764"/>
                    </a:ext>
                  </a:extLst>
                </a:gridCol>
              </a:tblGrid>
              <a:tr h="218854">
                <a:tc rowSpan="2">
                  <a:txBody>
                    <a:bodyPr/>
                    <a:lstStyle/>
                    <a:p>
                      <a:pPr algn="l" fontAlgn="ctr"/>
                      <a:r>
                        <a:rPr lang="ca-ES" sz="1400" u="none" strike="noStrike" dirty="0">
                          <a:effectLst/>
                        </a:rPr>
                        <a:t>Sector</a:t>
                      </a:r>
                      <a:endParaRPr lang="ca-ES" sz="1400" b="0"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ca-ES" sz="1400" u="none" strike="noStrike" dirty="0">
                          <a:effectLst/>
                        </a:rPr>
                        <a:t>Superfície de reg màxima prevista</a:t>
                      </a:r>
                      <a:endParaRPr lang="ca-ES" sz="1400" b="0"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ca-ES" sz="1400" u="none" strike="noStrike" dirty="0">
                          <a:effectLst/>
                        </a:rPr>
                        <a:t>Promoció no iniciada </a:t>
                      </a:r>
                      <a:endParaRPr lang="ca-ES" sz="1400" b="0"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fontAlgn="ctr"/>
                      <a:r>
                        <a:rPr lang="ca-ES" sz="1800" u="none" strike="noStrike">
                          <a:effectLst/>
                        </a:rPr>
                        <a:t>En promoció</a:t>
                      </a:r>
                      <a:endParaRPr lang="ca-ES" sz="1800" b="0" i="0" u="none" strike="noStrike">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a-ES"/>
                    </a:p>
                  </a:txBody>
                  <a:tcPr/>
                </a:tc>
                <a:tc hMerge="1">
                  <a:txBody>
                    <a:bodyPr/>
                    <a:lstStyle/>
                    <a:p>
                      <a:endParaRPr lang="ca-ES"/>
                    </a:p>
                  </a:txBody>
                  <a:tcPr/>
                </a:tc>
                <a:tc rowSpan="2">
                  <a:txBody>
                    <a:bodyPr/>
                    <a:lstStyle/>
                    <a:p>
                      <a:pPr algn="ctr" fontAlgn="ctr"/>
                      <a:r>
                        <a:rPr lang="ca-ES" sz="1400" u="none" strike="noStrike">
                          <a:effectLst/>
                        </a:rPr>
                        <a:t>Superfície que pot ser regada</a:t>
                      </a:r>
                      <a:endParaRPr lang="ca-ES" sz="1400" b="0" i="0" u="none" strike="noStrike">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ca-ES" sz="1400" u="none" strike="noStrike">
                          <a:effectLst/>
                        </a:rPr>
                        <a:t>En explotació</a:t>
                      </a:r>
                      <a:endParaRPr lang="ca-ES" sz="1400" b="0" i="0" u="none" strike="noStrike">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ca-ES" sz="1400" u="none" strike="noStrike">
                          <a:effectLst/>
                        </a:rPr>
                        <a:t>En reg</a:t>
                      </a:r>
                      <a:endParaRPr lang="ca-ES" sz="1400" b="0" i="0" u="none" strike="noStrike">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9248420"/>
                  </a:ext>
                </a:extLst>
              </a:tr>
              <a:tr h="592271">
                <a:tc vMerge="1">
                  <a:txBody>
                    <a:bodyPr/>
                    <a:lstStyle/>
                    <a:p>
                      <a:endParaRPr lang="ca-ES"/>
                    </a:p>
                  </a:txBody>
                  <a:tcPr/>
                </a:tc>
                <a:tc vMerge="1">
                  <a:txBody>
                    <a:bodyPr/>
                    <a:lstStyle/>
                    <a:p>
                      <a:endParaRPr lang="ca-ES"/>
                    </a:p>
                  </a:txBody>
                  <a:tcPr/>
                </a:tc>
                <a:tc vMerge="1">
                  <a:txBody>
                    <a:bodyPr/>
                    <a:lstStyle/>
                    <a:p>
                      <a:endParaRPr lang="ca-ES"/>
                    </a:p>
                  </a:txBody>
                  <a:tcPr/>
                </a:tc>
                <a:tc>
                  <a:txBody>
                    <a:bodyPr/>
                    <a:lstStyle/>
                    <a:p>
                      <a:pPr algn="ctr" fontAlgn="ctr"/>
                      <a:r>
                        <a:rPr lang="ca-ES" sz="1400" u="none" strike="noStrike" dirty="0">
                          <a:effectLst/>
                        </a:rPr>
                        <a:t>En promoció</a:t>
                      </a:r>
                      <a:endParaRPr lang="ca-ES" sz="1400" b="0"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1400" u="none" strike="noStrike" dirty="0">
                          <a:effectLst/>
                        </a:rPr>
                        <a:t>Conveni d’adhesió signat</a:t>
                      </a:r>
                      <a:endParaRPr lang="ca-ES" sz="1400" b="0"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1400" u="none" strike="noStrike" dirty="0">
                          <a:effectLst/>
                        </a:rPr>
                        <a:t>Pendent d’adhesió</a:t>
                      </a:r>
                      <a:endParaRPr lang="ca-ES" sz="1400" b="0"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ca-ES"/>
                    </a:p>
                  </a:txBody>
                  <a:tcPr/>
                </a:tc>
                <a:tc vMerge="1">
                  <a:txBody>
                    <a:bodyPr/>
                    <a:lstStyle/>
                    <a:p>
                      <a:endParaRPr lang="ca-ES"/>
                    </a:p>
                  </a:txBody>
                  <a:tcPr/>
                </a:tc>
                <a:tc vMerge="1">
                  <a:txBody>
                    <a:bodyPr/>
                    <a:lstStyle/>
                    <a:p>
                      <a:endParaRPr lang="ca-ES"/>
                    </a:p>
                  </a:txBody>
                  <a:tcPr/>
                </a:tc>
                <a:extLst>
                  <a:ext uri="{0D108BD9-81ED-4DB2-BD59-A6C34878D82A}">
                    <a16:rowId xmlns:a16="http://schemas.microsoft.com/office/drawing/2014/main" val="3507703306"/>
                  </a:ext>
                </a:extLst>
              </a:tr>
              <a:tr h="218854">
                <a:tc>
                  <a:txBody>
                    <a:bodyPr/>
                    <a:lstStyle/>
                    <a:p>
                      <a:pPr algn="l" fontAlgn="ctr"/>
                      <a:r>
                        <a:rPr lang="ca-ES" sz="1400" u="none" strike="noStrike" dirty="0">
                          <a:effectLst/>
                        </a:rPr>
                        <a:t>1</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tc>
                  <a:txBody>
                    <a:bodyPr/>
                    <a:lstStyle/>
                    <a:p>
                      <a:pPr algn="ctr" fontAlgn="ctr"/>
                      <a:r>
                        <a:rPr lang="ca-ES" sz="1400" u="none" strike="noStrike" dirty="0">
                          <a:effectLst/>
                        </a:rPr>
                        <a:t>1.549</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tc>
                  <a:txBody>
                    <a:bodyPr/>
                    <a:lstStyle/>
                    <a:p>
                      <a:pPr algn="ctr" fontAlgn="ctr"/>
                      <a:r>
                        <a:rPr lang="ca-ES" sz="1400" u="none" strike="noStrike" dirty="0">
                          <a:effectLst/>
                        </a:rPr>
                        <a:t>349</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tc>
                  <a:txBody>
                    <a:bodyPr/>
                    <a:lstStyle/>
                    <a:p>
                      <a:pPr algn="ctr" fontAlgn="ctr"/>
                      <a:r>
                        <a:rPr lang="ca-ES" sz="1400" u="none" strike="noStrike" dirty="0">
                          <a:effectLst/>
                        </a:rPr>
                        <a:t>1.200</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tc>
                  <a:txBody>
                    <a:bodyPr/>
                    <a:lstStyle/>
                    <a:p>
                      <a:pPr algn="ctr" fontAlgn="ctr"/>
                      <a:r>
                        <a:rPr lang="ca-ES" sz="1400" u="none" strike="noStrike" dirty="0">
                          <a:effectLst/>
                        </a:rPr>
                        <a:t>574</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tc>
                  <a:txBody>
                    <a:bodyPr/>
                    <a:lstStyle/>
                    <a:p>
                      <a:pPr algn="ctr" fontAlgn="ctr"/>
                      <a:r>
                        <a:rPr lang="ca-ES" sz="1400" u="none" strike="noStrike" dirty="0">
                          <a:effectLst/>
                        </a:rPr>
                        <a:t>626</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tc>
                  <a:txBody>
                    <a:bodyPr/>
                    <a:lstStyle/>
                    <a:p>
                      <a:pPr algn="ctr" fontAlgn="ctr"/>
                      <a:r>
                        <a:rPr lang="ca-ES" sz="1400" u="none" strike="noStrike" dirty="0">
                          <a:effectLst/>
                        </a:rPr>
                        <a:t>1.200</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tc>
                  <a:txBody>
                    <a:bodyPr/>
                    <a:lstStyle/>
                    <a:p>
                      <a:pPr algn="ctr" fontAlgn="ctr"/>
                      <a:r>
                        <a:rPr lang="ca-ES" sz="1400" u="none" strike="noStrike">
                          <a:effectLst/>
                        </a:rPr>
                        <a:t>553</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tc>
                  <a:txBody>
                    <a:bodyPr/>
                    <a:lstStyle/>
                    <a:p>
                      <a:pPr algn="ctr" fontAlgn="ctr"/>
                      <a:r>
                        <a:rPr lang="ca-ES" sz="1400" u="none" strike="noStrike">
                          <a:effectLst/>
                        </a:rPr>
                        <a:t>404</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4076615837"/>
                  </a:ext>
                </a:extLst>
              </a:tr>
              <a:tr h="218854">
                <a:tc>
                  <a:txBody>
                    <a:bodyPr/>
                    <a:lstStyle/>
                    <a:p>
                      <a:pPr algn="l" fontAlgn="ctr"/>
                      <a:r>
                        <a:rPr lang="ca-ES" sz="1400" u="none" strike="noStrike" dirty="0">
                          <a:effectLst/>
                        </a:rPr>
                        <a:t>2</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tc>
                  <a:txBody>
                    <a:bodyPr/>
                    <a:lstStyle/>
                    <a:p>
                      <a:pPr algn="ctr" fontAlgn="ctr"/>
                      <a:r>
                        <a:rPr lang="ca-ES" sz="1400" u="none" strike="noStrike" dirty="0">
                          <a:effectLst/>
                        </a:rPr>
                        <a:t>1.778</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tc>
                  <a:txBody>
                    <a:bodyPr/>
                    <a:lstStyle/>
                    <a:p>
                      <a:pPr algn="ctr" fontAlgn="ctr"/>
                      <a:r>
                        <a:rPr lang="ca-ES" sz="1400" u="none" strike="noStrike" dirty="0">
                          <a:effectLst/>
                        </a:rPr>
                        <a:t>-</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tc>
                  <a:txBody>
                    <a:bodyPr/>
                    <a:lstStyle/>
                    <a:p>
                      <a:pPr algn="ctr" fontAlgn="ctr"/>
                      <a:r>
                        <a:rPr lang="ca-ES" sz="1400" u="none" strike="noStrike" dirty="0">
                          <a:effectLst/>
                        </a:rPr>
                        <a:t>1819</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tc>
                  <a:txBody>
                    <a:bodyPr/>
                    <a:lstStyle/>
                    <a:p>
                      <a:pPr algn="ctr" fontAlgn="ctr"/>
                      <a:r>
                        <a:rPr lang="ca-ES" sz="1400" u="none" strike="noStrike" dirty="0">
                          <a:effectLst/>
                        </a:rPr>
                        <a:t>1.054</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tc>
                  <a:txBody>
                    <a:bodyPr/>
                    <a:lstStyle/>
                    <a:p>
                      <a:pPr algn="ctr" fontAlgn="ctr"/>
                      <a:r>
                        <a:rPr lang="ca-ES" sz="1400" u="none" strike="noStrike">
                          <a:effectLst/>
                        </a:rPr>
                        <a:t>765</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tc>
                  <a:txBody>
                    <a:bodyPr/>
                    <a:lstStyle/>
                    <a:p>
                      <a:pPr algn="ctr" fontAlgn="ctr"/>
                      <a:r>
                        <a:rPr lang="ca-ES" sz="1400" u="none" strike="noStrike" dirty="0">
                          <a:effectLst/>
                        </a:rPr>
                        <a:t>1.819</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tc>
                  <a:txBody>
                    <a:bodyPr/>
                    <a:lstStyle/>
                    <a:p>
                      <a:pPr algn="ctr" fontAlgn="ctr"/>
                      <a:r>
                        <a:rPr lang="ca-ES" sz="1400" u="none" strike="noStrike" dirty="0">
                          <a:effectLst/>
                        </a:rPr>
                        <a:t>1.005</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tc>
                  <a:txBody>
                    <a:bodyPr/>
                    <a:lstStyle/>
                    <a:p>
                      <a:pPr algn="ctr" fontAlgn="ctr"/>
                      <a:r>
                        <a:rPr lang="ca-ES" sz="1400" u="none" strike="noStrike" dirty="0">
                          <a:effectLst/>
                        </a:rPr>
                        <a:t>558</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4029336474"/>
                  </a:ext>
                </a:extLst>
              </a:tr>
              <a:tr h="218854">
                <a:tc>
                  <a:txBody>
                    <a:bodyPr/>
                    <a:lstStyle/>
                    <a:p>
                      <a:pPr algn="l" fontAlgn="ctr"/>
                      <a:r>
                        <a:rPr lang="ca-ES" sz="1400" u="none" strike="noStrike">
                          <a:effectLst/>
                        </a:rPr>
                        <a:t>3</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tc>
                  <a:txBody>
                    <a:bodyPr/>
                    <a:lstStyle/>
                    <a:p>
                      <a:pPr algn="ctr" fontAlgn="ctr"/>
                      <a:r>
                        <a:rPr lang="ca-ES" sz="1400" u="none" strike="noStrike" dirty="0">
                          <a:effectLst/>
                        </a:rPr>
                        <a:t>4.395</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tc>
                  <a:txBody>
                    <a:bodyPr/>
                    <a:lstStyle/>
                    <a:p>
                      <a:pPr algn="ctr" fontAlgn="ctr"/>
                      <a:r>
                        <a:rPr lang="ca-ES" sz="1400" u="none" strike="noStrike" dirty="0">
                          <a:effectLst/>
                        </a:rPr>
                        <a:t>627</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tc>
                  <a:txBody>
                    <a:bodyPr/>
                    <a:lstStyle/>
                    <a:p>
                      <a:pPr algn="ctr" fontAlgn="ctr"/>
                      <a:r>
                        <a:rPr lang="ca-ES" sz="1400" u="none" strike="noStrike" dirty="0">
                          <a:effectLst/>
                        </a:rPr>
                        <a:t>3.768</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tc>
                  <a:txBody>
                    <a:bodyPr/>
                    <a:lstStyle/>
                    <a:p>
                      <a:pPr algn="ctr" fontAlgn="ctr"/>
                      <a:r>
                        <a:rPr lang="ca-ES" sz="1400" u="none" strike="noStrike" dirty="0">
                          <a:effectLst/>
                        </a:rPr>
                        <a:t>1.577</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tc>
                  <a:txBody>
                    <a:bodyPr/>
                    <a:lstStyle/>
                    <a:p>
                      <a:pPr algn="ctr" fontAlgn="ctr"/>
                      <a:r>
                        <a:rPr lang="ca-ES" sz="1400" u="none" strike="noStrike" dirty="0">
                          <a:effectLst/>
                        </a:rPr>
                        <a:t>2.191</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tc>
                  <a:txBody>
                    <a:bodyPr/>
                    <a:lstStyle/>
                    <a:p>
                      <a:pPr algn="ctr" fontAlgn="ctr"/>
                      <a:r>
                        <a:rPr lang="ca-ES" sz="1400" u="none" strike="noStrike" dirty="0">
                          <a:effectLst/>
                        </a:rPr>
                        <a:t>3.729</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tc>
                  <a:txBody>
                    <a:bodyPr/>
                    <a:lstStyle/>
                    <a:p>
                      <a:pPr algn="ctr" fontAlgn="ctr"/>
                      <a:r>
                        <a:rPr lang="ca-ES" sz="1400" u="none" strike="noStrike" dirty="0">
                          <a:effectLst/>
                        </a:rPr>
                        <a:t>1.510</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tc>
                  <a:txBody>
                    <a:bodyPr/>
                    <a:lstStyle/>
                    <a:p>
                      <a:pPr algn="ctr" fontAlgn="ctr"/>
                      <a:r>
                        <a:rPr lang="ca-ES" sz="1400" u="none" strike="noStrike" dirty="0">
                          <a:effectLst/>
                        </a:rPr>
                        <a:t>673</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856785196"/>
                  </a:ext>
                </a:extLst>
              </a:tr>
              <a:tr h="218854">
                <a:tc>
                  <a:txBody>
                    <a:bodyPr/>
                    <a:lstStyle/>
                    <a:p>
                      <a:pPr algn="l" fontAlgn="ctr"/>
                      <a:r>
                        <a:rPr lang="ca-ES" sz="1400" u="none" strike="noStrike">
                          <a:effectLst/>
                        </a:rPr>
                        <a:t>4.1</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dirty="0">
                          <a:effectLst/>
                        </a:rPr>
                        <a:t>5.616</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a:effectLst/>
                        </a:rPr>
                        <a:t>4.070</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a:effectLst/>
                        </a:rPr>
                        <a:t>1.546</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dirty="0">
                          <a:effectLst/>
                        </a:rPr>
                        <a:t>359</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dirty="0">
                          <a:effectLst/>
                        </a:rPr>
                        <a:t>1.187</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dirty="0">
                          <a:effectLst/>
                        </a:rPr>
                        <a:t>-</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dirty="0">
                          <a:effectLst/>
                        </a:rPr>
                        <a:t>-</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a:effectLst/>
                        </a:rPr>
                        <a:t>-</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77310591"/>
                  </a:ext>
                </a:extLst>
              </a:tr>
              <a:tr h="218854">
                <a:tc>
                  <a:txBody>
                    <a:bodyPr/>
                    <a:lstStyle/>
                    <a:p>
                      <a:pPr algn="l" fontAlgn="ctr"/>
                      <a:r>
                        <a:rPr lang="ca-ES" sz="1400" u="none" strike="noStrike">
                          <a:effectLst/>
                        </a:rPr>
                        <a:t>4.2</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dirty="0">
                          <a:effectLst/>
                        </a:rPr>
                        <a:t>4.860</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a:effectLst/>
                        </a:rPr>
                        <a:t>4.009</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a:effectLst/>
                        </a:rPr>
                        <a:t>851</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a:effectLst/>
                        </a:rPr>
                        <a:t>570</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a:effectLst/>
                        </a:rPr>
                        <a:t>281</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dirty="0">
                          <a:effectLst/>
                        </a:rPr>
                        <a:t>-</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a:effectLst/>
                        </a:rPr>
                        <a:t>-</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a:effectLst/>
                        </a:rPr>
                        <a:t>-</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91003057"/>
                  </a:ext>
                </a:extLst>
              </a:tr>
              <a:tr h="218854">
                <a:tc>
                  <a:txBody>
                    <a:bodyPr/>
                    <a:lstStyle/>
                    <a:p>
                      <a:pPr algn="l" fontAlgn="ctr"/>
                      <a:r>
                        <a:rPr lang="ca-ES" sz="1400" u="none" strike="noStrike">
                          <a:effectLst/>
                        </a:rPr>
                        <a:t>5</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a:effectLst/>
                        </a:rPr>
                        <a:t>5.488</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dirty="0">
                          <a:effectLst/>
                        </a:rPr>
                        <a:t>4.203</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a:effectLst/>
                        </a:rPr>
                        <a:t>-</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a:effectLst/>
                        </a:rPr>
                        <a:t>-</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a:effectLst/>
                        </a:rPr>
                        <a:t>-</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dirty="0">
                          <a:effectLst/>
                        </a:rPr>
                        <a:t>1.285</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dirty="0">
                          <a:effectLst/>
                        </a:rPr>
                        <a:t>-</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dirty="0">
                          <a:effectLst/>
                        </a:rPr>
                        <a:t>-</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546466666"/>
                  </a:ext>
                </a:extLst>
              </a:tr>
              <a:tr h="218854">
                <a:tc>
                  <a:txBody>
                    <a:bodyPr/>
                    <a:lstStyle/>
                    <a:p>
                      <a:pPr algn="l" fontAlgn="ctr"/>
                      <a:r>
                        <a:rPr lang="ca-ES" sz="1400" u="none" strike="noStrike">
                          <a:effectLst/>
                        </a:rPr>
                        <a:t>6</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a:effectLst/>
                        </a:rPr>
                        <a:t>6.712</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a:effectLst/>
                        </a:rPr>
                        <a:t>4.704</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a:effectLst/>
                        </a:rPr>
                        <a:t>2.008</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a:effectLst/>
                        </a:rPr>
                        <a:t>1.226</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a:effectLst/>
                        </a:rPr>
                        <a:t>782</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dirty="0">
                          <a:effectLst/>
                        </a:rPr>
                        <a:t>1.105</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dirty="0">
                          <a:effectLst/>
                        </a:rPr>
                        <a:t>670</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a:effectLst/>
                        </a:rPr>
                        <a:t>348</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641456414"/>
                  </a:ext>
                </a:extLst>
              </a:tr>
              <a:tr h="218854">
                <a:tc>
                  <a:txBody>
                    <a:bodyPr/>
                    <a:lstStyle/>
                    <a:p>
                      <a:pPr algn="l" fontAlgn="ctr"/>
                      <a:r>
                        <a:rPr lang="ca-ES" sz="1400" u="none" strike="noStrike" dirty="0">
                          <a:effectLst/>
                        </a:rPr>
                        <a:t>7</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D7D31"/>
                    </a:solidFill>
                  </a:tcPr>
                </a:tc>
                <a:tc>
                  <a:txBody>
                    <a:bodyPr/>
                    <a:lstStyle/>
                    <a:p>
                      <a:pPr algn="ctr" fontAlgn="ctr"/>
                      <a:r>
                        <a:rPr lang="ca-ES" sz="1400" u="none" strike="noStrike" dirty="0">
                          <a:effectLst/>
                        </a:rPr>
                        <a:t>4.289</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D7D31"/>
                    </a:solidFill>
                  </a:tcPr>
                </a:tc>
                <a:tc>
                  <a:txBody>
                    <a:bodyPr/>
                    <a:lstStyle/>
                    <a:p>
                      <a:pPr algn="ctr" fontAlgn="ctr"/>
                      <a:r>
                        <a:rPr lang="ca-ES" sz="1400" u="none" strike="noStrike" dirty="0">
                          <a:effectLst/>
                        </a:rPr>
                        <a:t>4.289</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D7D31"/>
                    </a:solidFill>
                  </a:tcPr>
                </a:tc>
                <a:tc>
                  <a:txBody>
                    <a:bodyPr/>
                    <a:lstStyle/>
                    <a:p>
                      <a:pPr algn="ctr" fontAlgn="ctr"/>
                      <a:r>
                        <a:rPr lang="ca-ES" sz="1400" u="none" strike="noStrike" dirty="0">
                          <a:effectLst/>
                        </a:rPr>
                        <a:t>-</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D7D31"/>
                    </a:solidFill>
                  </a:tcPr>
                </a:tc>
                <a:tc>
                  <a:txBody>
                    <a:bodyPr/>
                    <a:lstStyle/>
                    <a:p>
                      <a:pPr algn="ctr" fontAlgn="ctr"/>
                      <a:r>
                        <a:rPr lang="ca-ES" sz="1400" u="none" strike="noStrike">
                          <a:effectLst/>
                        </a:rPr>
                        <a:t>-</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D7D31"/>
                    </a:solidFill>
                  </a:tcPr>
                </a:tc>
                <a:tc>
                  <a:txBody>
                    <a:bodyPr/>
                    <a:lstStyle/>
                    <a:p>
                      <a:pPr algn="ctr" fontAlgn="ctr"/>
                      <a:r>
                        <a:rPr lang="ca-ES" sz="1400" u="none" strike="noStrike">
                          <a:effectLst/>
                        </a:rPr>
                        <a:t>-</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D7D31"/>
                    </a:solidFill>
                  </a:tcPr>
                </a:tc>
                <a:tc>
                  <a:txBody>
                    <a:bodyPr/>
                    <a:lstStyle/>
                    <a:p>
                      <a:pPr algn="ctr" fontAlgn="ctr"/>
                      <a:r>
                        <a:rPr lang="ca-ES" sz="1400" u="none" strike="noStrike" dirty="0">
                          <a:effectLst/>
                        </a:rPr>
                        <a:t>-</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D7D31"/>
                    </a:solidFill>
                  </a:tcPr>
                </a:tc>
                <a:tc>
                  <a:txBody>
                    <a:bodyPr/>
                    <a:lstStyle/>
                    <a:p>
                      <a:pPr algn="ctr" fontAlgn="ctr"/>
                      <a:r>
                        <a:rPr lang="ca-ES" sz="1400" u="none" strike="noStrike" dirty="0">
                          <a:effectLst/>
                        </a:rPr>
                        <a:t>-</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D7D31"/>
                    </a:solidFill>
                  </a:tcPr>
                </a:tc>
                <a:tc>
                  <a:txBody>
                    <a:bodyPr/>
                    <a:lstStyle/>
                    <a:p>
                      <a:pPr algn="ctr" fontAlgn="ctr"/>
                      <a:r>
                        <a:rPr lang="ca-ES" sz="1400" u="none" strike="noStrike">
                          <a:effectLst/>
                        </a:rPr>
                        <a:t>-</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D7D31"/>
                    </a:solidFill>
                  </a:tcPr>
                </a:tc>
                <a:extLst>
                  <a:ext uri="{0D108BD9-81ED-4DB2-BD59-A6C34878D82A}">
                    <a16:rowId xmlns:a16="http://schemas.microsoft.com/office/drawing/2014/main" val="1647330884"/>
                  </a:ext>
                </a:extLst>
              </a:tr>
              <a:tr h="218854">
                <a:tc>
                  <a:txBody>
                    <a:bodyPr/>
                    <a:lstStyle/>
                    <a:p>
                      <a:pPr algn="l" fontAlgn="ctr"/>
                      <a:r>
                        <a:rPr lang="ca-ES" sz="1400" u="none" strike="noStrike">
                          <a:effectLst/>
                        </a:rPr>
                        <a:t>8</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D7D31"/>
                    </a:solidFill>
                  </a:tcPr>
                </a:tc>
                <a:tc>
                  <a:txBody>
                    <a:bodyPr/>
                    <a:lstStyle/>
                    <a:p>
                      <a:pPr algn="ctr" fontAlgn="ctr"/>
                      <a:r>
                        <a:rPr lang="ca-ES" sz="1400" u="none" strike="noStrike">
                          <a:effectLst/>
                        </a:rPr>
                        <a:t>4.259</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D7D31"/>
                    </a:solidFill>
                  </a:tcPr>
                </a:tc>
                <a:tc>
                  <a:txBody>
                    <a:bodyPr/>
                    <a:lstStyle/>
                    <a:p>
                      <a:pPr algn="ctr" fontAlgn="ctr"/>
                      <a:r>
                        <a:rPr lang="ca-ES" sz="1400" u="none" strike="noStrike">
                          <a:effectLst/>
                        </a:rPr>
                        <a:t>4.259</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D7D31"/>
                    </a:solidFill>
                  </a:tcPr>
                </a:tc>
                <a:tc>
                  <a:txBody>
                    <a:bodyPr/>
                    <a:lstStyle/>
                    <a:p>
                      <a:pPr algn="ctr" fontAlgn="ctr"/>
                      <a:r>
                        <a:rPr lang="ca-ES" sz="1400" u="none" strike="noStrike">
                          <a:effectLst/>
                        </a:rPr>
                        <a:t>-</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D7D31"/>
                    </a:solidFill>
                  </a:tcPr>
                </a:tc>
                <a:tc>
                  <a:txBody>
                    <a:bodyPr/>
                    <a:lstStyle/>
                    <a:p>
                      <a:pPr algn="ctr" fontAlgn="ctr"/>
                      <a:r>
                        <a:rPr lang="ca-ES" sz="1400" u="none" strike="noStrike" dirty="0">
                          <a:effectLst/>
                        </a:rPr>
                        <a:t>-</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D7D31"/>
                    </a:solidFill>
                  </a:tcPr>
                </a:tc>
                <a:tc>
                  <a:txBody>
                    <a:bodyPr/>
                    <a:lstStyle/>
                    <a:p>
                      <a:pPr algn="ctr" fontAlgn="ctr"/>
                      <a:r>
                        <a:rPr lang="ca-ES" sz="1400" u="none" strike="noStrike" dirty="0">
                          <a:effectLst/>
                        </a:rPr>
                        <a:t>-</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D7D31"/>
                    </a:solidFill>
                  </a:tcPr>
                </a:tc>
                <a:tc>
                  <a:txBody>
                    <a:bodyPr/>
                    <a:lstStyle/>
                    <a:p>
                      <a:pPr algn="ctr" fontAlgn="ctr"/>
                      <a:r>
                        <a:rPr lang="ca-ES" sz="1400" u="none" strike="noStrike" dirty="0">
                          <a:effectLst/>
                        </a:rPr>
                        <a:t>-</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D7D31"/>
                    </a:solidFill>
                  </a:tcPr>
                </a:tc>
                <a:tc>
                  <a:txBody>
                    <a:bodyPr/>
                    <a:lstStyle/>
                    <a:p>
                      <a:pPr algn="ctr" fontAlgn="ctr"/>
                      <a:r>
                        <a:rPr lang="ca-ES" sz="1400" u="none" strike="noStrike" dirty="0">
                          <a:effectLst/>
                        </a:rPr>
                        <a:t>-</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D7D31"/>
                    </a:solidFill>
                  </a:tcPr>
                </a:tc>
                <a:tc>
                  <a:txBody>
                    <a:bodyPr/>
                    <a:lstStyle/>
                    <a:p>
                      <a:pPr algn="ctr" fontAlgn="ctr"/>
                      <a:r>
                        <a:rPr lang="ca-ES" sz="1400" u="none" strike="noStrike" dirty="0">
                          <a:effectLst/>
                        </a:rPr>
                        <a:t>-</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D7D31"/>
                    </a:solidFill>
                  </a:tcPr>
                </a:tc>
                <a:extLst>
                  <a:ext uri="{0D108BD9-81ED-4DB2-BD59-A6C34878D82A}">
                    <a16:rowId xmlns:a16="http://schemas.microsoft.com/office/drawing/2014/main" val="3285579220"/>
                  </a:ext>
                </a:extLst>
              </a:tr>
              <a:tr h="218854">
                <a:tc>
                  <a:txBody>
                    <a:bodyPr/>
                    <a:lstStyle/>
                    <a:p>
                      <a:pPr algn="l" fontAlgn="ctr"/>
                      <a:r>
                        <a:rPr lang="ca-ES" sz="1400" u="none" strike="noStrike">
                          <a:effectLst/>
                        </a:rPr>
                        <a:t>9.1</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dirty="0">
                          <a:effectLst/>
                        </a:rPr>
                        <a:t>2.607</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dirty="0">
                          <a:effectLst/>
                        </a:rPr>
                        <a:t>2.274</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a:effectLst/>
                        </a:rPr>
                        <a:t>333</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a:effectLst/>
                        </a:rPr>
                        <a:t>101</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dirty="0">
                          <a:effectLst/>
                        </a:rPr>
                        <a:t>232</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dirty="0">
                          <a:effectLst/>
                        </a:rPr>
                        <a:t>-</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dirty="0">
                          <a:effectLst/>
                        </a:rPr>
                        <a:t>-</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dirty="0">
                          <a:effectLst/>
                        </a:rPr>
                        <a:t>-</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28511582"/>
                  </a:ext>
                </a:extLst>
              </a:tr>
              <a:tr h="218854">
                <a:tc>
                  <a:txBody>
                    <a:bodyPr/>
                    <a:lstStyle/>
                    <a:p>
                      <a:pPr algn="l" fontAlgn="ctr"/>
                      <a:r>
                        <a:rPr lang="ca-ES" sz="1400" u="none" strike="noStrike">
                          <a:effectLst/>
                        </a:rPr>
                        <a:t>9.2/15</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a:effectLst/>
                        </a:rPr>
                        <a:t>5.748</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a:effectLst/>
                        </a:rPr>
                        <a:t>3.012</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a:effectLst/>
                        </a:rPr>
                        <a:t>2.736</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a:effectLst/>
                        </a:rPr>
                        <a:t>1.475</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a:effectLst/>
                        </a:rPr>
                        <a:t>1.261</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a:effectLst/>
                        </a:rPr>
                        <a:t>679</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dirty="0">
                          <a:effectLst/>
                        </a:rPr>
                        <a:t>509</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dirty="0">
                          <a:effectLst/>
                        </a:rPr>
                        <a:t>123</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92117023"/>
                  </a:ext>
                </a:extLst>
              </a:tr>
              <a:tr h="218854">
                <a:tc>
                  <a:txBody>
                    <a:bodyPr/>
                    <a:lstStyle/>
                    <a:p>
                      <a:pPr algn="l" fontAlgn="ctr"/>
                      <a:r>
                        <a:rPr lang="ca-ES" sz="1400" u="none" strike="noStrike">
                          <a:effectLst/>
                        </a:rPr>
                        <a:t>10/11/2014</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a:effectLst/>
                        </a:rPr>
                        <a:t>4.381</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dirty="0">
                          <a:effectLst/>
                        </a:rPr>
                        <a:t>3.941</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a:effectLst/>
                        </a:rPr>
                        <a:t>-</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a:effectLst/>
                        </a:rPr>
                        <a:t>-</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a:effectLst/>
                        </a:rPr>
                        <a:t>-</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dirty="0">
                          <a:effectLst/>
                        </a:rPr>
                        <a:t>440</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dirty="0">
                          <a:effectLst/>
                        </a:rPr>
                        <a:t>440</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ca-ES" sz="1400" u="none" strike="noStrike" dirty="0">
                          <a:effectLst/>
                        </a:rPr>
                        <a:t>440</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202130637"/>
                  </a:ext>
                </a:extLst>
              </a:tr>
              <a:tr h="218854">
                <a:tc>
                  <a:txBody>
                    <a:bodyPr/>
                    <a:lstStyle/>
                    <a:p>
                      <a:pPr algn="l" fontAlgn="ctr"/>
                      <a:r>
                        <a:rPr lang="ca-ES" sz="1400" u="none" strike="noStrike" dirty="0">
                          <a:effectLst/>
                        </a:rPr>
                        <a:t>12</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tc>
                  <a:txBody>
                    <a:bodyPr/>
                    <a:lstStyle/>
                    <a:p>
                      <a:pPr algn="ctr" fontAlgn="ctr"/>
                      <a:r>
                        <a:rPr lang="ca-ES" sz="1400" u="none" strike="noStrike" dirty="0">
                          <a:effectLst/>
                        </a:rPr>
                        <a:t>7.365</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tc>
                  <a:txBody>
                    <a:bodyPr/>
                    <a:lstStyle/>
                    <a:p>
                      <a:pPr algn="ctr" fontAlgn="ctr"/>
                      <a:r>
                        <a:rPr lang="ca-ES" sz="1400" u="none" strike="noStrike" dirty="0">
                          <a:effectLst/>
                        </a:rPr>
                        <a:t>571</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tc>
                  <a:txBody>
                    <a:bodyPr/>
                    <a:lstStyle/>
                    <a:p>
                      <a:pPr algn="ctr" fontAlgn="ctr"/>
                      <a:r>
                        <a:rPr lang="ca-ES" sz="1400" u="none" strike="noStrike" dirty="0">
                          <a:effectLst/>
                        </a:rPr>
                        <a:t>6.794</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tc>
                  <a:txBody>
                    <a:bodyPr/>
                    <a:lstStyle/>
                    <a:p>
                      <a:pPr algn="ctr" fontAlgn="ctr"/>
                      <a:r>
                        <a:rPr lang="ca-ES" sz="1400" u="none" strike="noStrike" dirty="0">
                          <a:effectLst/>
                        </a:rPr>
                        <a:t>4.820</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tc>
                  <a:txBody>
                    <a:bodyPr/>
                    <a:lstStyle/>
                    <a:p>
                      <a:pPr algn="ctr" fontAlgn="ctr"/>
                      <a:r>
                        <a:rPr lang="ca-ES" sz="1400" u="none" strike="noStrike" dirty="0">
                          <a:effectLst/>
                        </a:rPr>
                        <a:t>1.974</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tc>
                  <a:txBody>
                    <a:bodyPr/>
                    <a:lstStyle/>
                    <a:p>
                      <a:pPr algn="ctr" fontAlgn="ctr"/>
                      <a:r>
                        <a:rPr lang="ca-ES" sz="1400" u="none" strike="noStrike" dirty="0">
                          <a:effectLst/>
                        </a:rPr>
                        <a:t>4.844</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tc>
                  <a:txBody>
                    <a:bodyPr/>
                    <a:lstStyle/>
                    <a:p>
                      <a:pPr algn="ctr" fontAlgn="ctr"/>
                      <a:r>
                        <a:rPr lang="ca-ES" sz="1400" u="none" strike="noStrike" dirty="0">
                          <a:effectLst/>
                        </a:rPr>
                        <a:t>3.789</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tc>
                  <a:txBody>
                    <a:bodyPr/>
                    <a:lstStyle/>
                    <a:p>
                      <a:pPr algn="ctr" fontAlgn="ctr"/>
                      <a:r>
                        <a:rPr lang="ca-ES" sz="1400" u="none" strike="noStrike" dirty="0">
                          <a:effectLst/>
                        </a:rPr>
                        <a:t>2.945</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476792040"/>
                  </a:ext>
                </a:extLst>
              </a:tr>
              <a:tr h="218854">
                <a:tc>
                  <a:txBody>
                    <a:bodyPr/>
                    <a:lstStyle/>
                    <a:p>
                      <a:pPr algn="l" fontAlgn="ctr"/>
                      <a:r>
                        <a:rPr lang="ca-ES" sz="1400" u="none" strike="noStrike">
                          <a:effectLst/>
                        </a:rPr>
                        <a:t>13</a:t>
                      </a:r>
                      <a:endParaRPr lang="ca-ES" sz="1400" b="0" i="0" u="none" strike="noStrike">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1400" u="none" strike="noStrike" dirty="0">
                          <a:effectLst/>
                        </a:rPr>
                        <a:t>6.453</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1400" u="none" strike="noStrike" dirty="0">
                          <a:effectLst/>
                        </a:rPr>
                        <a:t>5.666</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1400" u="none" strike="noStrike" dirty="0">
                          <a:effectLst/>
                        </a:rPr>
                        <a:t>787</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1400" u="none" strike="noStrike" dirty="0">
                          <a:effectLst/>
                        </a:rPr>
                        <a:t>293</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1400" u="none" strike="noStrike" dirty="0">
                          <a:effectLst/>
                        </a:rPr>
                        <a:t>494</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1400" u="none" strike="noStrike" dirty="0">
                          <a:effectLst/>
                        </a:rPr>
                        <a:t> </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1400" u="none" strike="noStrike" dirty="0">
                          <a:effectLst/>
                        </a:rPr>
                        <a:t> </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ca-ES" sz="1400" u="none" strike="noStrike" dirty="0">
                          <a:effectLst/>
                        </a:rPr>
                        <a:t> </a:t>
                      </a:r>
                      <a:endParaRPr lang="ca-ES" sz="1400" b="0" i="0" u="none" strike="noStrike" dirty="0">
                        <a:solidFill>
                          <a:srgbClr val="000000"/>
                        </a:solidFill>
                        <a:effectLst/>
                        <a:latin typeface="Helvetica LT Light" panose="020004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0584649"/>
                  </a:ext>
                </a:extLst>
              </a:tr>
              <a:tr h="398216">
                <a:tc>
                  <a:txBody>
                    <a:bodyPr/>
                    <a:lstStyle/>
                    <a:p>
                      <a:pPr algn="l" fontAlgn="ctr"/>
                      <a:r>
                        <a:rPr lang="ca-ES" sz="1400" u="none" strike="noStrike" dirty="0">
                          <a:effectLst/>
                        </a:rPr>
                        <a:t>Total a 31.12.2016</a:t>
                      </a:r>
                      <a:endParaRPr lang="ca-ES" sz="1400" b="0"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ca-ES" sz="1400" u="none" strike="noStrike" dirty="0">
                          <a:effectLst/>
                        </a:rPr>
                        <a:t>65.500</a:t>
                      </a:r>
                      <a:endParaRPr lang="ca-ES" sz="1400" b="0"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ca-ES" sz="1400" u="none" strike="noStrike" dirty="0">
                          <a:effectLst/>
                        </a:rPr>
                        <a:t>41.974</a:t>
                      </a:r>
                      <a:endParaRPr lang="ca-ES" sz="1400" b="0"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ca-ES" sz="1400" u="none" strike="noStrike" dirty="0">
                          <a:effectLst/>
                        </a:rPr>
                        <a:t>21.842</a:t>
                      </a:r>
                      <a:endParaRPr lang="ca-ES" sz="1400" b="0"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ca-ES" sz="1400" u="none" strike="noStrike" dirty="0">
                          <a:effectLst/>
                        </a:rPr>
                        <a:t>12.049</a:t>
                      </a:r>
                      <a:endParaRPr lang="ca-ES" sz="1400" b="0"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ca-ES" sz="1400" u="none" strike="noStrike" dirty="0">
                          <a:effectLst/>
                        </a:rPr>
                        <a:t>9.793</a:t>
                      </a:r>
                      <a:endParaRPr lang="ca-ES" sz="1400" b="0"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ca-ES" sz="1400" u="none" strike="noStrike" dirty="0">
                          <a:effectLst/>
                        </a:rPr>
                        <a:t>15.101</a:t>
                      </a:r>
                      <a:endParaRPr lang="ca-ES" sz="1400" b="0"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ca-ES" sz="1400" u="none" strike="noStrike" dirty="0">
                          <a:effectLst/>
                        </a:rPr>
                        <a:t>8.476</a:t>
                      </a:r>
                      <a:endParaRPr lang="ca-ES" sz="1400" b="0"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ca-ES" sz="1400" u="none" strike="noStrike" dirty="0">
                          <a:effectLst/>
                        </a:rPr>
                        <a:t>5.491</a:t>
                      </a:r>
                      <a:endParaRPr lang="ca-ES" sz="1400" b="0"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87240852"/>
                  </a:ext>
                </a:extLst>
              </a:tr>
              <a:tr h="398216">
                <a:tc>
                  <a:txBody>
                    <a:bodyPr/>
                    <a:lstStyle/>
                    <a:p>
                      <a:pPr algn="l" fontAlgn="ctr"/>
                      <a:r>
                        <a:rPr lang="ca-ES" sz="1400" u="none" strike="noStrike" dirty="0">
                          <a:effectLst/>
                        </a:rPr>
                        <a:t>Total març 2022 </a:t>
                      </a:r>
                      <a:endParaRPr lang="ca-ES" sz="1400" b="0"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ca-ES" sz="1400" u="none" strike="noStrike" dirty="0">
                          <a:effectLst/>
                        </a:rPr>
                        <a:t>64.995</a:t>
                      </a:r>
                      <a:endParaRPr lang="ca-ES" sz="1400" b="0"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ca-ES" sz="1400" u="none" strike="noStrike" dirty="0">
                          <a:effectLst/>
                        </a:rPr>
                        <a:t>29.133</a:t>
                      </a:r>
                      <a:endParaRPr lang="ca-ES" sz="1400" b="0"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ca-ES" sz="1400" u="none" strike="noStrike" dirty="0">
                          <a:effectLst/>
                        </a:rPr>
                        <a:t>35.862</a:t>
                      </a:r>
                      <a:endParaRPr lang="ca-ES" sz="1400" b="0"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ca-ES" sz="1400" u="none" strike="noStrike" dirty="0">
                          <a:effectLst/>
                        </a:rPr>
                        <a:t>19.608</a:t>
                      </a:r>
                      <a:endParaRPr lang="ca-ES" sz="1400" b="0"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ca-ES" sz="1400" u="none" strike="noStrike" dirty="0">
                          <a:effectLst/>
                        </a:rPr>
                        <a:t>16.254</a:t>
                      </a:r>
                      <a:endParaRPr lang="ca-ES" sz="1400" b="0"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ca-ES" sz="1400" u="none" strike="noStrike" dirty="0">
                          <a:effectLst/>
                        </a:rPr>
                        <a:t>21.806</a:t>
                      </a:r>
                      <a:endParaRPr lang="ca-ES" sz="1400" b="0"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ca-ES" sz="1400" u="none" strike="noStrike" dirty="0">
                          <a:effectLst/>
                        </a:rPr>
                        <a:t>15.736</a:t>
                      </a:r>
                      <a:endParaRPr lang="ca-ES" sz="1400" b="0"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ca-ES" sz="1400" u="none" strike="noStrike" dirty="0">
                          <a:effectLst/>
                        </a:rPr>
                        <a:t>11.647</a:t>
                      </a:r>
                      <a:endParaRPr lang="ca-ES" sz="1400" b="0" i="0" u="none" strike="noStrike" dirty="0">
                        <a:solidFill>
                          <a:srgbClr val="000000"/>
                        </a:solidFill>
                        <a:effectLst/>
                        <a:latin typeface="Helvetica LT" panose="02000503040000020004"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648749222"/>
                  </a:ext>
                </a:extLst>
              </a:tr>
            </a:tbl>
          </a:graphicData>
        </a:graphic>
      </p:graphicFrame>
    </p:spTree>
    <p:extLst>
      <p:ext uri="{BB962C8B-B14F-4D97-AF65-F5344CB8AC3E}">
        <p14:creationId xmlns:p14="http://schemas.microsoft.com/office/powerpoint/2010/main" val="37956759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idor de número de diapositiva 3">
            <a:extLst>
              <a:ext uri="{FF2B5EF4-FFF2-40B4-BE49-F238E27FC236}">
                <a16:creationId xmlns:a16="http://schemas.microsoft.com/office/drawing/2014/main" id="{4B6E4609-4671-F088-E493-3FA613E6E7DE}"/>
              </a:ext>
            </a:extLst>
          </p:cNvPr>
          <p:cNvSpPr>
            <a:spLocks noGrp="1"/>
          </p:cNvSpPr>
          <p:nvPr>
            <p:ph type="sldNum" sz="quarter" idx="12"/>
          </p:nvPr>
        </p:nvSpPr>
        <p:spPr/>
        <p:txBody>
          <a:bodyPr/>
          <a:lstStyle/>
          <a:p>
            <a:pPr>
              <a:defRPr/>
            </a:pPr>
            <a:fld id="{DBB8689D-99F4-4013-966A-585EAC837C0C}" type="slidenum">
              <a:rPr lang="ca-ES" smtClean="0"/>
              <a:pPr>
                <a:defRPr/>
              </a:pPr>
              <a:t>37</a:t>
            </a:fld>
            <a:endParaRPr lang="ca-ES"/>
          </a:p>
        </p:txBody>
      </p:sp>
      <p:sp>
        <p:nvSpPr>
          <p:cNvPr id="9" name="Rectangle 2">
            <a:extLst>
              <a:ext uri="{FF2B5EF4-FFF2-40B4-BE49-F238E27FC236}">
                <a16:creationId xmlns:a16="http://schemas.microsoft.com/office/drawing/2014/main" id="{18C57250-A5EE-BEBE-6ACC-DAF828292C3A}"/>
              </a:ext>
            </a:extLst>
          </p:cNvPr>
          <p:cNvSpPr>
            <a:spLocks noChangeArrowheads="1"/>
          </p:cNvSpPr>
          <p:nvPr/>
        </p:nvSpPr>
        <p:spPr bwMode="auto">
          <a:xfrm>
            <a:off x="838200" y="25368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ca-ES" altLang="ca-ES" sz="1800" b="0" i="0" u="none" strike="noStrike" cap="none" normalizeH="0" baseline="0">
              <a:ln>
                <a:noFill/>
              </a:ln>
              <a:solidFill>
                <a:schemeClr val="tx1"/>
              </a:solidFill>
              <a:effectLst/>
              <a:latin typeface="Arial" panose="020B0604020202020204" pitchFamily="34" charset="0"/>
            </a:endParaRPr>
          </a:p>
        </p:txBody>
      </p:sp>
      <p:sp>
        <p:nvSpPr>
          <p:cNvPr id="3" name="Títol 1">
            <a:extLst>
              <a:ext uri="{FF2B5EF4-FFF2-40B4-BE49-F238E27FC236}">
                <a16:creationId xmlns:a16="http://schemas.microsoft.com/office/drawing/2014/main" id="{4D43C89C-5BAB-554A-E252-BB4650C41300}"/>
              </a:ext>
            </a:extLst>
          </p:cNvPr>
          <p:cNvSpPr txBox="1">
            <a:spLocks/>
          </p:cNvSpPr>
          <p:nvPr/>
        </p:nvSpPr>
        <p:spPr>
          <a:xfrm>
            <a:off x="333201" y="642163"/>
            <a:ext cx="11525598" cy="584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baseline="0">
                <a:solidFill>
                  <a:srgbClr val="AB003E"/>
                </a:solidFill>
                <a:latin typeface="+mj-lt"/>
                <a:ea typeface="+mj-ea"/>
                <a:cs typeface="+mj-cs"/>
              </a:defRPr>
            </a:lvl1pPr>
          </a:lstStyle>
          <a:p>
            <a:r>
              <a:rPr lang="ca-ES" b="1" dirty="0">
                <a:solidFill>
                  <a:srgbClr val="AB003E"/>
                </a:solidFill>
                <a:latin typeface="+mn-lt"/>
              </a:rPr>
              <a:t>DESVIACIONS EN L’EXECUCIÓ DEL CANAL SEGARRA-GARRIGUES</a:t>
            </a:r>
          </a:p>
        </p:txBody>
      </p:sp>
      <p:sp>
        <p:nvSpPr>
          <p:cNvPr id="7" name="Contenidor de contingut 2">
            <a:extLst>
              <a:ext uri="{FF2B5EF4-FFF2-40B4-BE49-F238E27FC236}">
                <a16:creationId xmlns:a16="http://schemas.microsoft.com/office/drawing/2014/main" id="{76B62619-0AC8-BB1C-EE0B-66998AD8110E}"/>
              </a:ext>
            </a:extLst>
          </p:cNvPr>
          <p:cNvSpPr txBox="1">
            <a:spLocks/>
          </p:cNvSpPr>
          <p:nvPr/>
        </p:nvSpPr>
        <p:spPr>
          <a:xfrm>
            <a:off x="333201" y="1420739"/>
            <a:ext cx="11525598" cy="4664470"/>
          </a:xfrm>
          <a:prstGeom prst="rect">
            <a:avLst/>
          </a:prstGeom>
        </p:spPr>
        <p:txBody>
          <a:bodyPr>
            <a:noAutofit/>
          </a:bodyPr>
          <a:lstStyle>
            <a:lvl1pPr marL="228600" indent="-228600" algn="l" defTabSz="914400" rtl="0" eaLnBrk="1" latinLnBrk="0" hangingPunct="1">
              <a:lnSpc>
                <a:spcPct val="90000"/>
              </a:lnSpc>
              <a:spcBef>
                <a:spcPts val="1000"/>
              </a:spcBef>
              <a:buFontTx/>
              <a:buBlip>
                <a:blip r:embed="rId2"/>
              </a:buBlip>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B003E"/>
              </a:buClr>
              <a:buFont typeface="Arial" panose="020B0604020202020204" pitchFamily="34" charset="0"/>
              <a:buChar char="•"/>
              <a:defRPr sz="16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B003E"/>
              </a:buClr>
              <a:buFont typeface="Wingdings" panose="05000000000000000000" pitchFamily="2" charset="2"/>
              <a:buChar char="Ø"/>
              <a:defRPr sz="14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B003E"/>
              </a:buClr>
              <a:buFont typeface="Wingdings" panose="05000000000000000000" pitchFamily="2" charset="2"/>
              <a:buChar char="§"/>
              <a:defRPr sz="14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B003E"/>
              </a:buClr>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a-ES" sz="2100" b="1" dirty="0">
                <a:effectLst/>
                <a:latin typeface="Calibri (cos)"/>
                <a:ea typeface="Times New Roman" panose="02020603050405020304" pitchFamily="18" charset="0"/>
                <a:cs typeface="Times New Roman" panose="02020603050405020304" pitchFamily="18" charset="0"/>
              </a:rPr>
              <a:t>Desviació econòmica</a:t>
            </a:r>
            <a:r>
              <a:rPr lang="ca-ES" sz="2100" dirty="0">
                <a:effectLst/>
                <a:latin typeface="Calibri (cos)"/>
                <a:ea typeface="Times New Roman" panose="02020603050405020304" pitchFamily="18" charset="0"/>
                <a:cs typeface="Times New Roman" panose="02020603050405020304" pitchFamily="18" charset="0"/>
              </a:rPr>
              <a:t>:</a:t>
            </a:r>
          </a:p>
          <a:p>
            <a:pPr marL="228600" lvl="1">
              <a:spcBef>
                <a:spcPts val="1000"/>
              </a:spcBef>
              <a:buFont typeface="Arial" panose="020B0604020202020204" pitchFamily="34" charset="0"/>
              <a:buBlip>
                <a:blip r:embed="rId2"/>
              </a:buBlip>
            </a:pPr>
            <a:r>
              <a:rPr lang="ca-ES" sz="2100" dirty="0">
                <a:latin typeface="Calibri (cos)"/>
              </a:rPr>
              <a:t>Si en la construcció de la xarxa de regulació i transport tenim en compte només els costos d’inversió, de la previsió inicial de </a:t>
            </a:r>
            <a:r>
              <a:rPr lang="ca-ES" sz="2100" b="1" dirty="0">
                <a:latin typeface="Calibri (cos)"/>
              </a:rPr>
              <a:t>444,75 M€</a:t>
            </a:r>
            <a:r>
              <a:rPr lang="ca-ES" sz="2100" dirty="0">
                <a:latin typeface="Calibri (cos)"/>
              </a:rPr>
              <a:t> s’ha passat a una previsió de </a:t>
            </a:r>
            <a:r>
              <a:rPr lang="ca-ES" sz="2100" b="1" dirty="0">
                <a:latin typeface="Calibri (cos)"/>
              </a:rPr>
              <a:t>450,00 M€ el març del 2022</a:t>
            </a:r>
            <a:r>
              <a:rPr lang="ca-ES" sz="2100" dirty="0">
                <a:latin typeface="Calibri (cos)"/>
              </a:rPr>
              <a:t>, que excedeix en </a:t>
            </a:r>
            <a:r>
              <a:rPr lang="ca-ES" sz="2100" b="1" dirty="0">
                <a:latin typeface="Calibri (cos)"/>
              </a:rPr>
              <a:t>5,25 M€, és a dir, l’1,2% </a:t>
            </a:r>
            <a:r>
              <a:rPr lang="ca-ES" sz="2100" dirty="0">
                <a:latin typeface="Calibri (cos)"/>
              </a:rPr>
              <a:t>de la previsió inicial. </a:t>
            </a:r>
          </a:p>
          <a:p>
            <a:pPr marL="228600" lvl="1">
              <a:spcBef>
                <a:spcPts val="1000"/>
              </a:spcBef>
              <a:buFont typeface="Arial" panose="020B0604020202020204" pitchFamily="34" charset="0"/>
              <a:buBlip>
                <a:blip r:embed="rId2"/>
              </a:buBlip>
            </a:pPr>
            <a:r>
              <a:rPr lang="ca-ES" sz="2100" dirty="0">
                <a:latin typeface="Calibri (cos)"/>
              </a:rPr>
              <a:t>L’import total de la inversió de la posada en reg a </a:t>
            </a:r>
            <a:r>
              <a:rPr lang="ca-ES" sz="2100" b="1" dirty="0">
                <a:latin typeface="Calibri (cos)"/>
              </a:rPr>
              <a:t>31 de desembre del 2016, 857,45 M€, i a març del 2022, 955,31 M€, no va arribar a l’import previst inicialment, 1.337,46 M€</a:t>
            </a:r>
            <a:r>
              <a:rPr lang="ca-ES" sz="2100" dirty="0">
                <a:latin typeface="Calibri (cos)"/>
              </a:rPr>
              <a:t>. Es podria considerar que no hi ha desviació econòmica global, si no es té en compte la desviació temporal en l’execució.</a:t>
            </a:r>
          </a:p>
          <a:p>
            <a:pPr algn="just"/>
            <a:r>
              <a:rPr lang="ca-ES" sz="2100" dirty="0">
                <a:latin typeface="Calibri (cos)"/>
              </a:rPr>
              <a:t>Superfície que pot ser regada: Si s’analitzen conjuntament els costos de la posada en reg i de les hectàrees a construir o construïdes, la previsió inicial era d’un cost mitjà per hectàrea de </a:t>
            </a:r>
            <a:r>
              <a:rPr lang="ca-ES" sz="2100" b="1" dirty="0">
                <a:latin typeface="Calibri (cos)"/>
              </a:rPr>
              <a:t>19.066 €/ha </a:t>
            </a:r>
            <a:r>
              <a:rPr lang="ca-ES" sz="2100" dirty="0">
                <a:latin typeface="Calibri (cos)"/>
              </a:rPr>
              <a:t>per a la posada en reg. </a:t>
            </a:r>
            <a:r>
              <a:rPr lang="ca-ES" sz="2100" b="1" dirty="0">
                <a:latin typeface="Calibri (cos)"/>
              </a:rPr>
              <a:t>El 31 de desembre del 2016 el cost per hectàrea, 46.669 €/ha, presenta una variació d’un 144,8% superior al cost previst inicialment, i el cost per hectàrea a març del 2022, 40.634 €/ha, presenta una variació d’un 113,1% superior a la previsió inicial. Si el 2032 es disposa de les 37.986 ha estimades, el cost per hectàrea serà de 32.725 €/ha, amb una variació d’un 71,6% superior </a:t>
            </a:r>
            <a:r>
              <a:rPr lang="ca-ES" sz="2100" dirty="0">
                <a:latin typeface="Calibri (cos)"/>
              </a:rPr>
              <a:t>a la previsió inicial.</a:t>
            </a:r>
          </a:p>
          <a:p>
            <a:pPr algn="just">
              <a:lnSpc>
                <a:spcPct val="115000"/>
              </a:lnSpc>
            </a:pPr>
            <a:endParaRPr lang="es-ES" sz="2100" dirty="0">
              <a:latin typeface="Calibri (cos)"/>
            </a:endParaRPr>
          </a:p>
          <a:p>
            <a:pPr marL="268288" lvl="1" indent="0">
              <a:buFont typeface="Arial" panose="020B0604020202020204" pitchFamily="34" charset="0"/>
              <a:buNone/>
            </a:pPr>
            <a:endParaRPr lang="ca-ES" sz="1700" dirty="0">
              <a:latin typeface="Calibri (cos)"/>
            </a:endParaRPr>
          </a:p>
        </p:txBody>
      </p:sp>
    </p:spTree>
    <p:extLst>
      <p:ext uri="{BB962C8B-B14F-4D97-AF65-F5344CB8AC3E}">
        <p14:creationId xmlns:p14="http://schemas.microsoft.com/office/powerpoint/2010/main" val="29985885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idor de número de diapositiva 3">
            <a:extLst>
              <a:ext uri="{FF2B5EF4-FFF2-40B4-BE49-F238E27FC236}">
                <a16:creationId xmlns:a16="http://schemas.microsoft.com/office/drawing/2014/main" id="{4B6E4609-4671-F088-E493-3FA613E6E7DE}"/>
              </a:ext>
            </a:extLst>
          </p:cNvPr>
          <p:cNvSpPr>
            <a:spLocks noGrp="1"/>
          </p:cNvSpPr>
          <p:nvPr>
            <p:ph type="sldNum" sz="quarter" idx="12"/>
          </p:nvPr>
        </p:nvSpPr>
        <p:spPr/>
        <p:txBody>
          <a:bodyPr/>
          <a:lstStyle/>
          <a:p>
            <a:pPr>
              <a:defRPr/>
            </a:pPr>
            <a:fld id="{DBB8689D-99F4-4013-966A-585EAC837C0C}" type="slidenum">
              <a:rPr lang="ca-ES" smtClean="0"/>
              <a:pPr>
                <a:defRPr/>
              </a:pPr>
              <a:t>38</a:t>
            </a:fld>
            <a:endParaRPr lang="ca-ES"/>
          </a:p>
        </p:txBody>
      </p:sp>
      <p:sp>
        <p:nvSpPr>
          <p:cNvPr id="9" name="Rectangle 2">
            <a:extLst>
              <a:ext uri="{FF2B5EF4-FFF2-40B4-BE49-F238E27FC236}">
                <a16:creationId xmlns:a16="http://schemas.microsoft.com/office/drawing/2014/main" id="{18C57250-A5EE-BEBE-6ACC-DAF828292C3A}"/>
              </a:ext>
            </a:extLst>
          </p:cNvPr>
          <p:cNvSpPr>
            <a:spLocks noChangeArrowheads="1"/>
          </p:cNvSpPr>
          <p:nvPr/>
        </p:nvSpPr>
        <p:spPr bwMode="auto">
          <a:xfrm>
            <a:off x="838200" y="25368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ca-ES" altLang="ca-ES" sz="1800" b="0" i="0" u="none" strike="noStrike" cap="none" normalizeH="0" baseline="0">
              <a:ln>
                <a:noFill/>
              </a:ln>
              <a:solidFill>
                <a:schemeClr val="tx1"/>
              </a:solidFill>
              <a:effectLst/>
              <a:latin typeface="Arial" panose="020B0604020202020204" pitchFamily="34" charset="0"/>
            </a:endParaRPr>
          </a:p>
        </p:txBody>
      </p:sp>
      <p:sp>
        <p:nvSpPr>
          <p:cNvPr id="3" name="Títol 1">
            <a:extLst>
              <a:ext uri="{FF2B5EF4-FFF2-40B4-BE49-F238E27FC236}">
                <a16:creationId xmlns:a16="http://schemas.microsoft.com/office/drawing/2014/main" id="{4D43C89C-5BAB-554A-E252-BB4650C41300}"/>
              </a:ext>
            </a:extLst>
          </p:cNvPr>
          <p:cNvSpPr txBox="1">
            <a:spLocks/>
          </p:cNvSpPr>
          <p:nvPr/>
        </p:nvSpPr>
        <p:spPr>
          <a:xfrm>
            <a:off x="333201" y="642163"/>
            <a:ext cx="11525598" cy="584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baseline="0">
                <a:solidFill>
                  <a:srgbClr val="AB003E"/>
                </a:solidFill>
                <a:latin typeface="+mj-lt"/>
                <a:ea typeface="+mj-ea"/>
                <a:cs typeface="+mj-cs"/>
              </a:defRPr>
            </a:lvl1pPr>
          </a:lstStyle>
          <a:p>
            <a:r>
              <a:rPr lang="ca-ES" b="1" dirty="0">
                <a:solidFill>
                  <a:srgbClr val="AB003E"/>
                </a:solidFill>
                <a:latin typeface="+mn-lt"/>
              </a:rPr>
              <a:t>DESVIACIONS EN L’EXECUCIÓ DEL CANAL SEGARRA-GARRIGUES</a:t>
            </a:r>
          </a:p>
        </p:txBody>
      </p:sp>
      <p:sp>
        <p:nvSpPr>
          <p:cNvPr id="7" name="Contenidor de contingut 2">
            <a:extLst>
              <a:ext uri="{FF2B5EF4-FFF2-40B4-BE49-F238E27FC236}">
                <a16:creationId xmlns:a16="http://schemas.microsoft.com/office/drawing/2014/main" id="{76B62619-0AC8-BB1C-EE0B-66998AD8110E}"/>
              </a:ext>
            </a:extLst>
          </p:cNvPr>
          <p:cNvSpPr txBox="1">
            <a:spLocks/>
          </p:cNvSpPr>
          <p:nvPr/>
        </p:nvSpPr>
        <p:spPr>
          <a:xfrm>
            <a:off x="333201" y="1236681"/>
            <a:ext cx="11525598" cy="4979156"/>
          </a:xfrm>
          <a:prstGeom prst="rect">
            <a:avLst/>
          </a:prstGeom>
        </p:spPr>
        <p:txBody>
          <a:bodyPr>
            <a:noAutofit/>
          </a:bodyPr>
          <a:lstStyle>
            <a:lvl1pPr marL="228600" indent="-228600" algn="l" defTabSz="914400" rtl="0" eaLnBrk="1" latinLnBrk="0" hangingPunct="1">
              <a:lnSpc>
                <a:spcPct val="90000"/>
              </a:lnSpc>
              <a:spcBef>
                <a:spcPts val="1000"/>
              </a:spcBef>
              <a:buFontTx/>
              <a:buBlip>
                <a:blip r:embed="rId2"/>
              </a:buBlip>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B003E"/>
              </a:buClr>
              <a:buFont typeface="Arial" panose="020B0604020202020204" pitchFamily="34" charset="0"/>
              <a:buChar char="•"/>
              <a:defRPr sz="16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B003E"/>
              </a:buClr>
              <a:buFont typeface="Wingdings" panose="05000000000000000000" pitchFamily="2" charset="2"/>
              <a:buChar char="Ø"/>
              <a:defRPr sz="14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B003E"/>
              </a:buClr>
              <a:buFont typeface="Wingdings" panose="05000000000000000000" pitchFamily="2" charset="2"/>
              <a:buChar char="§"/>
              <a:defRPr sz="14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B003E"/>
              </a:buClr>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a-ES" sz="1950" b="1" dirty="0">
                <a:effectLst/>
                <a:latin typeface="Calibri (cos)"/>
                <a:ea typeface="Times New Roman" panose="02020603050405020304" pitchFamily="18" charset="0"/>
                <a:cs typeface="Times New Roman" panose="02020603050405020304" pitchFamily="18" charset="0"/>
              </a:rPr>
              <a:t>Desviació temporal</a:t>
            </a:r>
            <a:r>
              <a:rPr lang="ca-ES" sz="1950" dirty="0">
                <a:effectLst/>
                <a:latin typeface="Calibri (cos)"/>
                <a:ea typeface="Times New Roman" panose="02020603050405020304" pitchFamily="18" charset="0"/>
                <a:cs typeface="Times New Roman" panose="02020603050405020304" pitchFamily="18" charset="0"/>
              </a:rPr>
              <a:t>:</a:t>
            </a:r>
          </a:p>
          <a:p>
            <a:pPr marL="228600" lvl="1">
              <a:spcBef>
                <a:spcPts val="1000"/>
              </a:spcBef>
              <a:buFont typeface="Arial" panose="020B0604020202020204" pitchFamily="34" charset="0"/>
              <a:buBlip>
                <a:blip r:embed="rId2"/>
              </a:buBlip>
            </a:pPr>
            <a:r>
              <a:rPr lang="ca-ES" sz="1950" dirty="0">
                <a:latin typeface="Calibri (cos)"/>
              </a:rPr>
              <a:t>Les obres de la xarxa de regulació i transport i de l’estació de bombeig des de la presa de Rialb estaven finalitzades i totalment operatives el 31 de desembre del 2016 i restava pendent la finalització de la presa de l’Albagés. </a:t>
            </a:r>
            <a:r>
              <a:rPr lang="ca-ES" sz="1950" b="1" dirty="0">
                <a:latin typeface="Calibri (cos)"/>
              </a:rPr>
              <a:t>El març del 2022 les obres de la xarxa de regulació i transport estan totalment finalitzades i rebudes.</a:t>
            </a:r>
          </a:p>
          <a:p>
            <a:r>
              <a:rPr lang="ca-ES" sz="1950" dirty="0">
                <a:latin typeface="Calibri (cos)"/>
              </a:rPr>
              <a:t>La desviació temporal en l’execució de les obres de la posada en reg ha estat molt significativa</a:t>
            </a:r>
            <a:r>
              <a:rPr lang="ca-ES" sz="1950" dirty="0">
                <a:latin typeface="Calibri (cos)"/>
                <a:cs typeface="Times New Roman" panose="02020603050405020304" pitchFamily="18" charset="0"/>
              </a:rPr>
              <a:t>:</a:t>
            </a:r>
          </a:p>
          <a:p>
            <a:pPr lvl="1">
              <a:spcBef>
                <a:spcPts val="1200"/>
              </a:spcBef>
            </a:pPr>
            <a:r>
              <a:rPr lang="ca-ES" sz="1950" dirty="0">
                <a:latin typeface="Calibri (cos)"/>
              </a:rPr>
              <a:t>En el contracte base i en el Pla economicofinancer de REGSEGA, aprovat per l’Acord de Govern de 15 d’abril de 2003, es preveia que el </a:t>
            </a:r>
            <a:r>
              <a:rPr lang="ca-ES" sz="1950" b="1" dirty="0">
                <a:latin typeface="Calibri (cos)"/>
              </a:rPr>
              <a:t>2012</a:t>
            </a:r>
            <a:r>
              <a:rPr lang="ca-ES" sz="1950" dirty="0">
                <a:latin typeface="Calibri (cos)"/>
              </a:rPr>
              <a:t> s’hauria construït tota la xarxa primària i la xarxa secundària, amb una superfície total de </a:t>
            </a:r>
            <a:r>
              <a:rPr lang="ca-ES" sz="1950" b="1" dirty="0">
                <a:latin typeface="Calibri (cos)"/>
              </a:rPr>
              <a:t>70.150 ha</a:t>
            </a:r>
            <a:r>
              <a:rPr lang="ca-ES" sz="1950" dirty="0">
                <a:latin typeface="Calibri (cos)"/>
              </a:rPr>
              <a:t>.</a:t>
            </a:r>
          </a:p>
          <a:p>
            <a:pPr marL="712788" lvl="2" indent="0">
              <a:spcBef>
                <a:spcPts val="1200"/>
              </a:spcBef>
              <a:buNone/>
            </a:pPr>
            <a:r>
              <a:rPr lang="ca-ES" sz="1950" b="1" dirty="0">
                <a:latin typeface="Calibri (cos)"/>
              </a:rPr>
              <a:t>El 31 de desembre del 2016 es disposa de 18.373 ha construïdes, el 26,2% de la previsió inicial, i a març del 2022, de 23.510 ha, el 33,5% de la previsió inicial</a:t>
            </a:r>
            <a:r>
              <a:rPr lang="ca-ES" sz="1950" dirty="0">
                <a:latin typeface="Calibri (cos)"/>
              </a:rPr>
              <a:t>.</a:t>
            </a:r>
          </a:p>
          <a:p>
            <a:pPr lvl="1">
              <a:spcBef>
                <a:spcPts val="1200"/>
              </a:spcBef>
            </a:pPr>
            <a:r>
              <a:rPr lang="ca-ES" sz="1950" b="1" dirty="0">
                <a:latin typeface="Calibri (cos)"/>
              </a:rPr>
              <a:t>La previsió futura a març del 2022, segons ha informat Infraestructures.cat, és la construcció de 37.986 ha l’any 2032, el 54,1% de la previsió inicial</a:t>
            </a:r>
            <a:r>
              <a:rPr lang="ca-ES" sz="1950" dirty="0">
                <a:latin typeface="Calibri (cos)"/>
              </a:rPr>
              <a:t>.</a:t>
            </a:r>
          </a:p>
          <a:p>
            <a:pPr lvl="1">
              <a:spcBef>
                <a:spcPts val="1200"/>
              </a:spcBef>
            </a:pPr>
            <a:r>
              <a:rPr lang="ca-ES" sz="1950" dirty="0">
                <a:latin typeface="Calibri (cos)"/>
              </a:rPr>
              <a:t>No hi ha previsió temporal de l’execució, ni de la finalització de les obres de la xarxa de distribució del Canal Segarra-Garrigues.</a:t>
            </a:r>
          </a:p>
        </p:txBody>
      </p:sp>
    </p:spTree>
    <p:extLst>
      <p:ext uri="{BB962C8B-B14F-4D97-AF65-F5344CB8AC3E}">
        <p14:creationId xmlns:p14="http://schemas.microsoft.com/office/powerpoint/2010/main" val="6527403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idor de número de diapositiva 3">
            <a:extLst>
              <a:ext uri="{FF2B5EF4-FFF2-40B4-BE49-F238E27FC236}">
                <a16:creationId xmlns:a16="http://schemas.microsoft.com/office/drawing/2014/main" id="{4B6E4609-4671-F088-E493-3FA613E6E7DE}"/>
              </a:ext>
            </a:extLst>
          </p:cNvPr>
          <p:cNvSpPr>
            <a:spLocks noGrp="1"/>
          </p:cNvSpPr>
          <p:nvPr>
            <p:ph type="sldNum" sz="quarter" idx="12"/>
          </p:nvPr>
        </p:nvSpPr>
        <p:spPr/>
        <p:txBody>
          <a:bodyPr/>
          <a:lstStyle/>
          <a:p>
            <a:pPr>
              <a:defRPr/>
            </a:pPr>
            <a:fld id="{DBB8689D-99F4-4013-966A-585EAC837C0C}" type="slidenum">
              <a:rPr lang="ca-ES" smtClean="0"/>
              <a:pPr>
                <a:defRPr/>
              </a:pPr>
              <a:t>39</a:t>
            </a:fld>
            <a:endParaRPr lang="ca-ES"/>
          </a:p>
        </p:txBody>
      </p:sp>
      <p:sp>
        <p:nvSpPr>
          <p:cNvPr id="9" name="Rectangle 2">
            <a:extLst>
              <a:ext uri="{FF2B5EF4-FFF2-40B4-BE49-F238E27FC236}">
                <a16:creationId xmlns:a16="http://schemas.microsoft.com/office/drawing/2014/main" id="{18C57250-A5EE-BEBE-6ACC-DAF828292C3A}"/>
              </a:ext>
            </a:extLst>
          </p:cNvPr>
          <p:cNvSpPr>
            <a:spLocks noChangeArrowheads="1"/>
          </p:cNvSpPr>
          <p:nvPr/>
        </p:nvSpPr>
        <p:spPr bwMode="auto">
          <a:xfrm>
            <a:off x="838200" y="25368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ca-ES" altLang="ca-ES" sz="1800" b="0" i="0" u="none" strike="noStrike" cap="none" normalizeH="0" baseline="0">
              <a:ln>
                <a:noFill/>
              </a:ln>
              <a:solidFill>
                <a:schemeClr val="tx1"/>
              </a:solidFill>
              <a:effectLst/>
              <a:latin typeface="Arial" panose="020B0604020202020204" pitchFamily="34" charset="0"/>
            </a:endParaRPr>
          </a:p>
        </p:txBody>
      </p:sp>
      <p:sp>
        <p:nvSpPr>
          <p:cNvPr id="3" name="Títol 1">
            <a:extLst>
              <a:ext uri="{FF2B5EF4-FFF2-40B4-BE49-F238E27FC236}">
                <a16:creationId xmlns:a16="http://schemas.microsoft.com/office/drawing/2014/main" id="{4D43C89C-5BAB-554A-E252-BB4650C41300}"/>
              </a:ext>
            </a:extLst>
          </p:cNvPr>
          <p:cNvSpPr txBox="1">
            <a:spLocks/>
          </p:cNvSpPr>
          <p:nvPr/>
        </p:nvSpPr>
        <p:spPr>
          <a:xfrm>
            <a:off x="333201" y="642163"/>
            <a:ext cx="11525598" cy="584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baseline="0">
                <a:solidFill>
                  <a:srgbClr val="AB003E"/>
                </a:solidFill>
                <a:latin typeface="+mj-lt"/>
                <a:ea typeface="+mj-ea"/>
                <a:cs typeface="+mj-cs"/>
              </a:defRPr>
            </a:lvl1pPr>
          </a:lstStyle>
          <a:p>
            <a:r>
              <a:rPr lang="ca-ES" b="1" dirty="0">
                <a:solidFill>
                  <a:srgbClr val="AB003E"/>
                </a:solidFill>
                <a:latin typeface="+mn-lt"/>
              </a:rPr>
              <a:t>DESVIACIONS EN L’EXECUCIÓ DEL CANAL SEGARRA-GARRIGUES</a:t>
            </a:r>
          </a:p>
        </p:txBody>
      </p:sp>
      <p:sp>
        <p:nvSpPr>
          <p:cNvPr id="7" name="Contenidor de contingut 2">
            <a:extLst>
              <a:ext uri="{FF2B5EF4-FFF2-40B4-BE49-F238E27FC236}">
                <a16:creationId xmlns:a16="http://schemas.microsoft.com/office/drawing/2014/main" id="{76B62619-0AC8-BB1C-EE0B-66998AD8110E}"/>
              </a:ext>
            </a:extLst>
          </p:cNvPr>
          <p:cNvSpPr txBox="1">
            <a:spLocks/>
          </p:cNvSpPr>
          <p:nvPr/>
        </p:nvSpPr>
        <p:spPr>
          <a:xfrm>
            <a:off x="333201" y="1344537"/>
            <a:ext cx="11525598" cy="4327013"/>
          </a:xfrm>
          <a:prstGeom prst="rect">
            <a:avLst/>
          </a:prstGeom>
        </p:spPr>
        <p:txBody>
          <a:bodyPr>
            <a:noAutofit/>
          </a:bodyPr>
          <a:lstStyle>
            <a:lvl1pPr marL="228600" indent="-228600" algn="l" defTabSz="914400" rtl="0" eaLnBrk="1" latinLnBrk="0" hangingPunct="1">
              <a:lnSpc>
                <a:spcPct val="90000"/>
              </a:lnSpc>
              <a:spcBef>
                <a:spcPts val="1000"/>
              </a:spcBef>
              <a:buFontTx/>
              <a:buBlip>
                <a:blip r:embed="rId2"/>
              </a:buBlip>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B003E"/>
              </a:buClr>
              <a:buFont typeface="Arial" panose="020B0604020202020204" pitchFamily="34" charset="0"/>
              <a:buChar char="•"/>
              <a:defRPr sz="16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B003E"/>
              </a:buClr>
              <a:buFont typeface="Wingdings" panose="05000000000000000000" pitchFamily="2" charset="2"/>
              <a:buChar char="Ø"/>
              <a:defRPr sz="14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B003E"/>
              </a:buClr>
              <a:buFont typeface="Wingdings" panose="05000000000000000000" pitchFamily="2" charset="2"/>
              <a:buChar char="§"/>
              <a:defRPr sz="14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B003E"/>
              </a:buClr>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a-ES" sz="2100" b="1" dirty="0">
                <a:effectLst/>
                <a:latin typeface="Calibri (cos)"/>
                <a:ea typeface="Times New Roman" panose="02020603050405020304" pitchFamily="18" charset="0"/>
                <a:cs typeface="Times New Roman" panose="02020603050405020304" pitchFamily="18" charset="0"/>
              </a:rPr>
              <a:t>Desviació en </a:t>
            </a:r>
            <a:r>
              <a:rPr lang="ca-ES" sz="2100" b="1" dirty="0">
                <a:latin typeface="Calibri (cos)"/>
                <a:ea typeface="Times New Roman" panose="02020603050405020304" pitchFamily="18" charset="0"/>
                <a:cs typeface="Times New Roman" panose="02020603050405020304" pitchFamily="18" charset="0"/>
              </a:rPr>
              <a:t>l’ús</a:t>
            </a:r>
            <a:r>
              <a:rPr lang="ca-ES" sz="2100" dirty="0">
                <a:effectLst/>
                <a:latin typeface="Calibri (cos)"/>
                <a:ea typeface="Times New Roman" panose="02020603050405020304" pitchFamily="18" charset="0"/>
                <a:cs typeface="Times New Roman" panose="02020603050405020304" pitchFamily="18" charset="0"/>
              </a:rPr>
              <a:t>:</a:t>
            </a:r>
          </a:p>
          <a:p>
            <a:pPr marL="0" lvl="1" indent="0">
              <a:spcBef>
                <a:spcPts val="1000"/>
              </a:spcBef>
              <a:buNone/>
            </a:pPr>
            <a:r>
              <a:rPr lang="ca-ES" sz="2100" dirty="0">
                <a:latin typeface="Calibri (cos)"/>
              </a:rPr>
              <a:t>L’ús del Canal Segarra-Garrigues a 31 de desembre del 2016 i a març del 2022 és molt inferior a l’inicialment previst:</a:t>
            </a:r>
          </a:p>
          <a:p>
            <a:pPr marL="228600" lvl="1">
              <a:spcBef>
                <a:spcPts val="1000"/>
              </a:spcBef>
              <a:buFont typeface="Arial" panose="020B0604020202020204" pitchFamily="34" charset="0"/>
              <a:buBlip>
                <a:blip r:embed="rId2"/>
              </a:buBlip>
            </a:pPr>
            <a:r>
              <a:rPr lang="ca-ES" sz="2100" dirty="0">
                <a:latin typeface="Calibri (cos)"/>
              </a:rPr>
              <a:t>De les </a:t>
            </a:r>
            <a:r>
              <a:rPr lang="ca-ES" sz="2100" b="1" dirty="0">
                <a:latin typeface="Calibri (cos)"/>
              </a:rPr>
              <a:t>70.150 ha </a:t>
            </a:r>
            <a:r>
              <a:rPr lang="ca-ES" sz="2100" dirty="0">
                <a:latin typeface="Calibri (cos)"/>
              </a:rPr>
              <a:t>de superfície de reg màxima prevista inicialment, el </a:t>
            </a:r>
            <a:r>
              <a:rPr lang="ca-ES" sz="2100" b="1" dirty="0">
                <a:latin typeface="Calibri (cos)"/>
              </a:rPr>
              <a:t>31 de desembre del 2016 hi ha 15.101 ha que poden ser regades, el 21,5%, 8.476 en explotació, el 12,1%, i 5.491 ha en reg, el 7,8%. </a:t>
            </a:r>
          </a:p>
          <a:p>
            <a:pPr marL="230400" lvl="1" indent="0">
              <a:spcBef>
                <a:spcPts val="1000"/>
              </a:spcBef>
              <a:buNone/>
            </a:pPr>
            <a:r>
              <a:rPr lang="ca-ES" sz="2100" b="1" dirty="0">
                <a:latin typeface="Calibri (cos)"/>
              </a:rPr>
              <a:t>El març del 2022 hi ha 21.806 ha que poden ser regades, el 31,1% de la previsió inicial, 15.736 ha en explotació, el 22,4% de la previsió inicial, i 11.647 ha en reg, el 16,6% de la previsió inicial</a:t>
            </a:r>
            <a:r>
              <a:rPr lang="ca-ES" sz="2100" dirty="0">
                <a:latin typeface="Calibri (cos)"/>
              </a:rPr>
              <a:t>.</a:t>
            </a:r>
          </a:p>
          <a:p>
            <a:pPr marL="228600" lvl="1">
              <a:spcBef>
                <a:spcPts val="1000"/>
              </a:spcBef>
              <a:buFont typeface="Arial" panose="020B0604020202020204" pitchFamily="34" charset="0"/>
              <a:buBlip>
                <a:blip r:embed="rId2"/>
              </a:buBlip>
            </a:pPr>
            <a:r>
              <a:rPr lang="ca-ES" sz="2100" dirty="0">
                <a:latin typeface="Calibri (cos)"/>
              </a:rPr>
              <a:t>Pel que fa al consum d’aigua, d’acord amb les previsions de superfície i de tipus de dotació previstos inicialment, es podria arribar a un consum màxim potencial de </a:t>
            </a:r>
            <a:r>
              <a:rPr lang="ca-ES" sz="2100" b="1" dirty="0">
                <a:latin typeface="Calibri (cos)"/>
              </a:rPr>
              <a:t>342.035.000 m</a:t>
            </a:r>
            <a:r>
              <a:rPr lang="ca-ES" sz="2100" b="1" baseline="30000" dirty="0">
                <a:latin typeface="Calibri (cos)"/>
              </a:rPr>
              <a:t>3</a:t>
            </a:r>
            <a:r>
              <a:rPr lang="ca-ES" sz="2100" b="1" dirty="0">
                <a:latin typeface="Calibri (cos)"/>
              </a:rPr>
              <a:t>/any </a:t>
            </a:r>
            <a:r>
              <a:rPr lang="ca-ES" sz="2100" dirty="0">
                <a:latin typeface="Calibri (cos)"/>
              </a:rPr>
              <a:t>amb el total de les hectàrees en servei i el consum de tota la dotació. </a:t>
            </a:r>
            <a:r>
              <a:rPr lang="ca-ES" sz="2100" b="1" dirty="0">
                <a:latin typeface="Calibri (cos)"/>
              </a:rPr>
              <a:t>L’any 2016 es van consumir 19.785.113 m</a:t>
            </a:r>
            <a:r>
              <a:rPr lang="ca-ES" sz="2100" b="1" baseline="30000" dirty="0">
                <a:latin typeface="Calibri (cos)"/>
              </a:rPr>
              <a:t>3</a:t>
            </a:r>
            <a:r>
              <a:rPr lang="ca-ES" sz="2100" b="1" dirty="0">
                <a:latin typeface="Calibri (cos)"/>
              </a:rPr>
              <a:t> d’aigua, el 5,8% del consum màxim potencial, i l’any 2021 se’n van consumir 34.529.364 m</a:t>
            </a:r>
            <a:r>
              <a:rPr lang="ca-ES" sz="2100" b="1" baseline="30000" dirty="0">
                <a:latin typeface="Calibri (cos)"/>
              </a:rPr>
              <a:t>3</a:t>
            </a:r>
            <a:r>
              <a:rPr lang="ca-ES" sz="2100" b="1" dirty="0">
                <a:latin typeface="Calibri (cos)"/>
              </a:rPr>
              <a:t>, el 10,1% del consum màxim potencial</a:t>
            </a:r>
            <a:r>
              <a:rPr lang="ca-ES" sz="2100" dirty="0">
                <a:latin typeface="Calibri (cos)"/>
              </a:rPr>
              <a:t>.</a:t>
            </a:r>
          </a:p>
          <a:p>
            <a:pPr marL="268288" lvl="1" indent="0">
              <a:buFont typeface="Arial" panose="020B0604020202020204" pitchFamily="34" charset="0"/>
              <a:buNone/>
            </a:pPr>
            <a:endParaRPr lang="ca-ES" sz="1800" dirty="0">
              <a:latin typeface="Calibri (cos)"/>
            </a:endParaRPr>
          </a:p>
        </p:txBody>
      </p:sp>
    </p:spTree>
    <p:extLst>
      <p:ext uri="{BB962C8B-B14F-4D97-AF65-F5344CB8AC3E}">
        <p14:creationId xmlns:p14="http://schemas.microsoft.com/office/powerpoint/2010/main" val="1393143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FA6559DA-13B5-4959-AAA7-F30B3AEC6989}"/>
              </a:ext>
            </a:extLst>
          </p:cNvPr>
          <p:cNvSpPr>
            <a:spLocks noGrp="1"/>
          </p:cNvSpPr>
          <p:nvPr>
            <p:ph type="title"/>
          </p:nvPr>
        </p:nvSpPr>
        <p:spPr>
          <a:xfrm>
            <a:off x="336550" y="556180"/>
            <a:ext cx="11525598" cy="584463"/>
          </a:xfrm>
        </p:spPr>
        <p:txBody>
          <a:bodyPr vert="horz" lIns="91440" tIns="45720" rIns="91440" bIns="45720" rtlCol="0" anchor="ctr">
            <a:normAutofit/>
          </a:bodyPr>
          <a:lstStyle/>
          <a:p>
            <a:r>
              <a:rPr lang="ca-ES" dirty="0">
                <a:latin typeface="+mn-lt"/>
              </a:rPr>
              <a:t>Imatge aèria de la situació del Canal Segarra-Garrigues dins el territori català </a:t>
            </a:r>
          </a:p>
        </p:txBody>
      </p:sp>
      <p:pic>
        <p:nvPicPr>
          <p:cNvPr id="5" name="Imatge 4">
            <a:extLst>
              <a:ext uri="{FF2B5EF4-FFF2-40B4-BE49-F238E27FC236}">
                <a16:creationId xmlns:a16="http://schemas.microsoft.com/office/drawing/2014/main" id="{D9BBE172-361F-1E88-4CBE-1F8281A31F6A}"/>
              </a:ext>
            </a:extLst>
          </p:cNvPr>
          <p:cNvPicPr>
            <a:picLocks noChangeAspect="1"/>
          </p:cNvPicPr>
          <p:nvPr/>
        </p:nvPicPr>
        <p:blipFill rotWithShape="1">
          <a:blip r:embed="rId2">
            <a:extLst>
              <a:ext uri="{28A0092B-C50C-407E-A947-70E740481C1C}">
                <a14:useLocalDpi xmlns:a14="http://schemas.microsoft.com/office/drawing/2010/main" val="0"/>
              </a:ext>
            </a:extLst>
          </a:blip>
          <a:srcRect t="2884" b="9412"/>
          <a:stretch/>
        </p:blipFill>
        <p:spPr bwMode="auto">
          <a:xfrm>
            <a:off x="2930225" y="1405528"/>
            <a:ext cx="6331550" cy="5040000"/>
          </a:xfrm>
          <a:prstGeom prst="rect">
            <a:avLst/>
          </a:prstGeom>
          <a:noFill/>
          <a:ln>
            <a:noFill/>
          </a:ln>
        </p:spPr>
      </p:pic>
      <p:sp>
        <p:nvSpPr>
          <p:cNvPr id="4" name="Contenidor de número de diapositiva 3">
            <a:extLst>
              <a:ext uri="{FF2B5EF4-FFF2-40B4-BE49-F238E27FC236}">
                <a16:creationId xmlns:a16="http://schemas.microsoft.com/office/drawing/2014/main" id="{4B6E4609-4671-F088-E493-3FA613E6E7DE}"/>
              </a:ext>
            </a:extLst>
          </p:cNvPr>
          <p:cNvSpPr>
            <a:spLocks noGrp="1"/>
          </p:cNvSpPr>
          <p:nvPr>
            <p:ph type="sldNum" sz="quarter" idx="12"/>
          </p:nvPr>
        </p:nvSpPr>
        <p:spPr>
          <a:xfrm>
            <a:off x="8610600" y="6356350"/>
            <a:ext cx="2743200" cy="365125"/>
          </a:xfrm>
        </p:spPr>
        <p:txBody>
          <a:bodyPr anchor="ctr">
            <a:normAutofit/>
          </a:bodyPr>
          <a:lstStyle/>
          <a:p>
            <a:pPr>
              <a:spcAft>
                <a:spcPts val="600"/>
              </a:spcAft>
              <a:defRPr/>
            </a:pPr>
            <a:fld id="{DBB8689D-99F4-4013-966A-585EAC837C0C}" type="slidenum">
              <a:rPr lang="ca-ES" smtClean="0"/>
              <a:pPr>
                <a:spcAft>
                  <a:spcPts val="600"/>
                </a:spcAft>
                <a:defRPr/>
              </a:pPr>
              <a:t>4</a:t>
            </a:fld>
            <a:endParaRPr lang="ca-ES"/>
          </a:p>
        </p:txBody>
      </p:sp>
      <p:sp>
        <p:nvSpPr>
          <p:cNvPr id="3" name="QuadreDeText 2">
            <a:extLst>
              <a:ext uri="{FF2B5EF4-FFF2-40B4-BE49-F238E27FC236}">
                <a16:creationId xmlns:a16="http://schemas.microsoft.com/office/drawing/2014/main" id="{302B8ECD-41B7-E95C-7025-7A416E2EAB7D}"/>
              </a:ext>
            </a:extLst>
          </p:cNvPr>
          <p:cNvSpPr txBox="1"/>
          <p:nvPr/>
        </p:nvSpPr>
        <p:spPr>
          <a:xfrm>
            <a:off x="2851621" y="6445528"/>
            <a:ext cx="6488758" cy="369332"/>
          </a:xfrm>
          <a:prstGeom prst="rect">
            <a:avLst/>
          </a:prstGeom>
          <a:noFill/>
        </p:spPr>
        <p:txBody>
          <a:bodyPr wrap="square" rtlCol="0">
            <a:spAutoFit/>
          </a:bodyPr>
          <a:lstStyle>
            <a:defPPr>
              <a:defRPr lang="ca-ES"/>
            </a:defPPr>
            <a:lvl1pPr>
              <a:defRPr b="1">
                <a:solidFill>
                  <a:srgbClr val="AB003E"/>
                </a:solidFill>
                <a:latin typeface="+mj-lt"/>
                <a:ea typeface="+mj-ea"/>
                <a:cs typeface="+mj-cs"/>
              </a:defRPr>
            </a:lvl1pPr>
          </a:lstStyle>
          <a:p>
            <a:r>
              <a:rPr lang="es-ES" dirty="0"/>
              <a:t>Font: </a:t>
            </a:r>
            <a:r>
              <a:rPr lang="es-ES" dirty="0" err="1"/>
              <a:t>Departament</a:t>
            </a:r>
            <a:r>
              <a:rPr lang="es-ES" dirty="0"/>
              <a:t> </a:t>
            </a:r>
            <a:r>
              <a:rPr lang="es-ES" dirty="0" err="1"/>
              <a:t>d’Acció</a:t>
            </a:r>
            <a:r>
              <a:rPr lang="es-ES" dirty="0"/>
              <a:t> </a:t>
            </a:r>
            <a:r>
              <a:rPr lang="es-ES" dirty="0" err="1"/>
              <a:t>Climàtica</a:t>
            </a:r>
            <a:r>
              <a:rPr lang="es-ES" dirty="0"/>
              <a:t>, </a:t>
            </a:r>
            <a:r>
              <a:rPr lang="es-ES" dirty="0" err="1"/>
              <a:t>Alimentació</a:t>
            </a:r>
            <a:r>
              <a:rPr lang="es-ES" dirty="0"/>
              <a:t> i Agenda Rural </a:t>
            </a:r>
            <a:endParaRPr lang="ca-ES" dirty="0"/>
          </a:p>
        </p:txBody>
      </p:sp>
    </p:spTree>
    <p:extLst>
      <p:ext uri="{BB962C8B-B14F-4D97-AF65-F5344CB8AC3E}">
        <p14:creationId xmlns:p14="http://schemas.microsoft.com/office/powerpoint/2010/main" val="16014628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idor de número de diapositiva 3">
            <a:extLst>
              <a:ext uri="{FF2B5EF4-FFF2-40B4-BE49-F238E27FC236}">
                <a16:creationId xmlns:a16="http://schemas.microsoft.com/office/drawing/2014/main" id="{4B6E4609-4671-F088-E493-3FA613E6E7DE}"/>
              </a:ext>
            </a:extLst>
          </p:cNvPr>
          <p:cNvSpPr>
            <a:spLocks noGrp="1"/>
          </p:cNvSpPr>
          <p:nvPr>
            <p:ph type="sldNum" sz="quarter" idx="12"/>
          </p:nvPr>
        </p:nvSpPr>
        <p:spPr/>
        <p:txBody>
          <a:bodyPr/>
          <a:lstStyle/>
          <a:p>
            <a:pPr>
              <a:defRPr/>
            </a:pPr>
            <a:fld id="{DBB8689D-99F4-4013-966A-585EAC837C0C}" type="slidenum">
              <a:rPr lang="ca-ES" smtClean="0"/>
              <a:pPr>
                <a:defRPr/>
              </a:pPr>
              <a:t>40</a:t>
            </a:fld>
            <a:endParaRPr lang="ca-ES"/>
          </a:p>
        </p:txBody>
      </p:sp>
      <p:sp>
        <p:nvSpPr>
          <p:cNvPr id="9" name="Rectangle 2">
            <a:extLst>
              <a:ext uri="{FF2B5EF4-FFF2-40B4-BE49-F238E27FC236}">
                <a16:creationId xmlns:a16="http://schemas.microsoft.com/office/drawing/2014/main" id="{18C57250-A5EE-BEBE-6ACC-DAF828292C3A}"/>
              </a:ext>
            </a:extLst>
          </p:cNvPr>
          <p:cNvSpPr>
            <a:spLocks noChangeArrowheads="1"/>
          </p:cNvSpPr>
          <p:nvPr/>
        </p:nvSpPr>
        <p:spPr bwMode="auto">
          <a:xfrm>
            <a:off x="838200" y="25368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ca-ES" altLang="ca-ES" sz="1800" b="0" i="0" u="none" strike="noStrike" cap="none" normalizeH="0" baseline="0">
              <a:ln>
                <a:noFill/>
              </a:ln>
              <a:solidFill>
                <a:schemeClr val="tx1"/>
              </a:solidFill>
              <a:effectLst/>
              <a:latin typeface="Arial" panose="020B0604020202020204" pitchFamily="34" charset="0"/>
            </a:endParaRPr>
          </a:p>
        </p:txBody>
      </p:sp>
      <p:sp>
        <p:nvSpPr>
          <p:cNvPr id="3" name="Títol 1">
            <a:extLst>
              <a:ext uri="{FF2B5EF4-FFF2-40B4-BE49-F238E27FC236}">
                <a16:creationId xmlns:a16="http://schemas.microsoft.com/office/drawing/2014/main" id="{4D43C89C-5BAB-554A-E252-BB4650C41300}"/>
              </a:ext>
            </a:extLst>
          </p:cNvPr>
          <p:cNvSpPr txBox="1">
            <a:spLocks/>
          </p:cNvSpPr>
          <p:nvPr/>
        </p:nvSpPr>
        <p:spPr>
          <a:xfrm>
            <a:off x="333201" y="642163"/>
            <a:ext cx="11525598" cy="584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baseline="0">
                <a:solidFill>
                  <a:srgbClr val="AB003E"/>
                </a:solidFill>
                <a:latin typeface="+mj-lt"/>
                <a:ea typeface="+mj-ea"/>
                <a:cs typeface="+mj-cs"/>
              </a:defRPr>
            </a:lvl1pPr>
          </a:lstStyle>
          <a:p>
            <a:r>
              <a:rPr lang="ca-ES" b="1" dirty="0">
                <a:solidFill>
                  <a:srgbClr val="AB003E"/>
                </a:solidFill>
                <a:latin typeface="Calibri (cos)"/>
              </a:rPr>
              <a:t>Previsió inicial i previsió d’execució total del Canal Segarra-Garrigues (IVA deduïble exclòs)</a:t>
            </a:r>
          </a:p>
        </p:txBody>
      </p:sp>
      <p:graphicFrame>
        <p:nvGraphicFramePr>
          <p:cNvPr id="2" name="Taula 1">
            <a:extLst>
              <a:ext uri="{FF2B5EF4-FFF2-40B4-BE49-F238E27FC236}">
                <a16:creationId xmlns:a16="http://schemas.microsoft.com/office/drawing/2014/main" id="{4308CDF3-BD5A-7BE9-9F40-240B5FFD8AD6}"/>
              </a:ext>
            </a:extLst>
          </p:cNvPr>
          <p:cNvGraphicFramePr>
            <a:graphicFrameLocks noGrp="1"/>
          </p:cNvGraphicFramePr>
          <p:nvPr>
            <p:extLst>
              <p:ext uri="{D42A27DB-BD31-4B8C-83A1-F6EECF244321}">
                <p14:modId xmlns:p14="http://schemas.microsoft.com/office/powerpoint/2010/main" val="4249573443"/>
              </p:ext>
            </p:extLst>
          </p:nvPr>
        </p:nvGraphicFramePr>
        <p:xfrm>
          <a:off x="333201" y="1726227"/>
          <a:ext cx="11118570" cy="2949278"/>
        </p:xfrm>
        <a:graphic>
          <a:graphicData uri="http://schemas.openxmlformats.org/drawingml/2006/table">
            <a:tbl>
              <a:tblPr firstRow="1" firstCol="1" bandRow="1">
                <a:tableStyleId>{2D5ABB26-0587-4C30-8999-92F81FD0307C}</a:tableStyleId>
              </a:tblPr>
              <a:tblGrid>
                <a:gridCol w="4532678">
                  <a:extLst>
                    <a:ext uri="{9D8B030D-6E8A-4147-A177-3AD203B41FA5}">
                      <a16:colId xmlns:a16="http://schemas.microsoft.com/office/drawing/2014/main" val="1153361825"/>
                    </a:ext>
                  </a:extLst>
                </a:gridCol>
                <a:gridCol w="2507319">
                  <a:extLst>
                    <a:ext uri="{9D8B030D-6E8A-4147-A177-3AD203B41FA5}">
                      <a16:colId xmlns:a16="http://schemas.microsoft.com/office/drawing/2014/main" val="2766516513"/>
                    </a:ext>
                  </a:extLst>
                </a:gridCol>
                <a:gridCol w="2557465">
                  <a:extLst>
                    <a:ext uri="{9D8B030D-6E8A-4147-A177-3AD203B41FA5}">
                      <a16:colId xmlns:a16="http://schemas.microsoft.com/office/drawing/2014/main" val="927832557"/>
                    </a:ext>
                  </a:extLst>
                </a:gridCol>
                <a:gridCol w="1521108">
                  <a:extLst>
                    <a:ext uri="{9D8B030D-6E8A-4147-A177-3AD203B41FA5}">
                      <a16:colId xmlns:a16="http://schemas.microsoft.com/office/drawing/2014/main" val="3104084756"/>
                    </a:ext>
                  </a:extLst>
                </a:gridCol>
              </a:tblGrid>
              <a:tr h="712173">
                <a:tc>
                  <a:txBody>
                    <a:bodyPr/>
                    <a:lstStyle/>
                    <a:p>
                      <a:pPr algn="l">
                        <a:lnSpc>
                          <a:spcPct val="114000"/>
                        </a:lnSpc>
                        <a:spcBef>
                          <a:spcPts val="460"/>
                        </a:spcBef>
                        <a:spcAft>
                          <a:spcPts val="430"/>
                        </a:spcAft>
                      </a:pPr>
                      <a:r>
                        <a:rPr lang="ca-ES" sz="2800" b="1" dirty="0">
                          <a:effectLst/>
                        </a:rPr>
                        <a:t>Concepte </a:t>
                      </a:r>
                      <a:endParaRPr lang="ca-ES" sz="2800" b="1"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4000"/>
                        </a:lnSpc>
                        <a:spcBef>
                          <a:spcPts val="460"/>
                        </a:spcBef>
                        <a:spcAft>
                          <a:spcPts val="430"/>
                        </a:spcAft>
                      </a:pPr>
                      <a:r>
                        <a:rPr lang="ca-ES" sz="2800" b="1" dirty="0">
                          <a:effectLst/>
                        </a:rPr>
                        <a:t>Previsió inicial</a:t>
                      </a:r>
                      <a:endParaRPr lang="ca-ES" sz="2800" b="1"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4000"/>
                        </a:lnSpc>
                        <a:spcBef>
                          <a:spcPts val="460"/>
                        </a:spcBef>
                        <a:spcAft>
                          <a:spcPts val="430"/>
                        </a:spcAft>
                      </a:pPr>
                      <a:r>
                        <a:rPr lang="ca-ES" sz="2800" b="1" dirty="0">
                          <a:effectLst/>
                        </a:rPr>
                        <a:t>Import de la previsió d’execució total</a:t>
                      </a:r>
                      <a:endParaRPr lang="ca-ES" sz="2800" b="1"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4000"/>
                        </a:lnSpc>
                        <a:spcBef>
                          <a:spcPts val="460"/>
                        </a:spcBef>
                        <a:spcAft>
                          <a:spcPts val="430"/>
                        </a:spcAft>
                      </a:pPr>
                      <a:r>
                        <a:rPr lang="ca-ES" sz="2800" b="1" dirty="0">
                          <a:effectLst/>
                        </a:rPr>
                        <a:t>Variació (%)</a:t>
                      </a:r>
                      <a:endParaRPr lang="ca-ES" sz="2800" b="1"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5670062"/>
                  </a:ext>
                </a:extLst>
              </a:tr>
              <a:tr h="506377">
                <a:tc>
                  <a:txBody>
                    <a:bodyPr/>
                    <a:lstStyle/>
                    <a:p>
                      <a:pPr algn="l">
                        <a:lnSpc>
                          <a:spcPct val="114000"/>
                        </a:lnSpc>
                        <a:spcBef>
                          <a:spcPts val="460"/>
                        </a:spcBef>
                        <a:spcAft>
                          <a:spcPts val="170"/>
                        </a:spcAft>
                      </a:pPr>
                      <a:r>
                        <a:rPr lang="ca-ES" sz="2800" dirty="0">
                          <a:effectLst/>
                        </a:rPr>
                        <a:t>Xarxa de regulació i transport</a:t>
                      </a:r>
                      <a:endParaRPr lang="ca-ES" sz="28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4000"/>
                        </a:lnSpc>
                        <a:spcBef>
                          <a:spcPts val="460"/>
                        </a:spcBef>
                        <a:spcAft>
                          <a:spcPts val="170"/>
                        </a:spcAft>
                      </a:pPr>
                      <a:r>
                        <a:rPr lang="ca-ES" sz="2800" dirty="0">
                          <a:effectLst/>
                        </a:rPr>
                        <a:t>444.750.000</a:t>
                      </a:r>
                      <a:endParaRPr lang="ca-ES" sz="28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4000"/>
                        </a:lnSpc>
                        <a:spcBef>
                          <a:spcPts val="460"/>
                        </a:spcBef>
                        <a:spcAft>
                          <a:spcPts val="170"/>
                        </a:spcAft>
                      </a:pPr>
                      <a:r>
                        <a:rPr lang="ca-ES" sz="2800" dirty="0">
                          <a:effectLst/>
                        </a:rPr>
                        <a:t>624.903.173</a:t>
                      </a:r>
                      <a:endParaRPr lang="ca-ES" sz="28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4000"/>
                        </a:lnSpc>
                        <a:spcBef>
                          <a:spcPts val="460"/>
                        </a:spcBef>
                        <a:spcAft>
                          <a:spcPts val="170"/>
                        </a:spcAft>
                      </a:pPr>
                      <a:r>
                        <a:rPr lang="ca-ES" sz="2800" dirty="0">
                          <a:effectLst/>
                        </a:rPr>
                        <a:t>40,5</a:t>
                      </a:r>
                      <a:endParaRPr lang="ca-ES" sz="28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6235010"/>
                  </a:ext>
                </a:extLst>
              </a:tr>
              <a:tr h="506377">
                <a:tc>
                  <a:txBody>
                    <a:bodyPr/>
                    <a:lstStyle/>
                    <a:p>
                      <a:pPr algn="l">
                        <a:lnSpc>
                          <a:spcPct val="114000"/>
                        </a:lnSpc>
                        <a:spcBef>
                          <a:spcPts val="170"/>
                        </a:spcBef>
                        <a:spcAft>
                          <a:spcPts val="430"/>
                        </a:spcAft>
                      </a:pPr>
                      <a:r>
                        <a:rPr lang="ca-ES" sz="2800" dirty="0">
                          <a:effectLst/>
                        </a:rPr>
                        <a:t>Posada en reg</a:t>
                      </a:r>
                      <a:endParaRPr lang="ca-ES" sz="28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4000"/>
                        </a:lnSpc>
                        <a:spcBef>
                          <a:spcPts val="170"/>
                        </a:spcBef>
                        <a:spcAft>
                          <a:spcPts val="430"/>
                        </a:spcAft>
                      </a:pPr>
                      <a:r>
                        <a:rPr lang="ca-ES" sz="2800" dirty="0">
                          <a:effectLst/>
                        </a:rPr>
                        <a:t>1.337.455.798</a:t>
                      </a:r>
                      <a:endParaRPr lang="ca-ES" sz="28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4000"/>
                        </a:lnSpc>
                        <a:spcBef>
                          <a:spcPts val="170"/>
                        </a:spcBef>
                        <a:spcAft>
                          <a:spcPts val="430"/>
                        </a:spcAft>
                      </a:pPr>
                      <a:r>
                        <a:rPr lang="ca-ES" sz="2800" dirty="0">
                          <a:effectLst/>
                        </a:rPr>
                        <a:t>1.451.910.865</a:t>
                      </a:r>
                      <a:endParaRPr lang="ca-ES" sz="28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4000"/>
                        </a:lnSpc>
                        <a:spcBef>
                          <a:spcPts val="170"/>
                        </a:spcBef>
                        <a:spcAft>
                          <a:spcPts val="430"/>
                        </a:spcAft>
                      </a:pPr>
                      <a:r>
                        <a:rPr lang="ca-ES" sz="2800" dirty="0">
                          <a:effectLst/>
                        </a:rPr>
                        <a:t>8,6</a:t>
                      </a:r>
                      <a:endParaRPr lang="ca-ES" sz="2800"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0158164"/>
                  </a:ext>
                </a:extLst>
              </a:tr>
              <a:tr h="506377">
                <a:tc>
                  <a:txBody>
                    <a:bodyPr/>
                    <a:lstStyle/>
                    <a:p>
                      <a:pPr algn="l">
                        <a:lnSpc>
                          <a:spcPct val="114000"/>
                        </a:lnSpc>
                        <a:spcBef>
                          <a:spcPts val="460"/>
                        </a:spcBef>
                        <a:spcAft>
                          <a:spcPts val="430"/>
                        </a:spcAft>
                      </a:pPr>
                      <a:r>
                        <a:rPr lang="ca-ES" sz="2800" b="1" dirty="0">
                          <a:effectLst/>
                        </a:rPr>
                        <a:t>Total</a:t>
                      </a:r>
                      <a:endParaRPr lang="ca-ES" sz="2800" b="1"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4000"/>
                        </a:lnSpc>
                        <a:spcBef>
                          <a:spcPts val="460"/>
                        </a:spcBef>
                        <a:spcAft>
                          <a:spcPts val="430"/>
                        </a:spcAft>
                      </a:pPr>
                      <a:r>
                        <a:rPr lang="ca-ES" sz="2800" b="1">
                          <a:effectLst/>
                        </a:rPr>
                        <a:t>1.782.205.798</a:t>
                      </a:r>
                      <a:endParaRPr lang="ca-ES" sz="2800" b="1">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4000"/>
                        </a:lnSpc>
                        <a:spcBef>
                          <a:spcPts val="460"/>
                        </a:spcBef>
                        <a:spcAft>
                          <a:spcPts val="430"/>
                        </a:spcAft>
                      </a:pPr>
                      <a:r>
                        <a:rPr lang="ca-ES" sz="2800" b="1" dirty="0">
                          <a:effectLst/>
                        </a:rPr>
                        <a:t>2.076.814.038</a:t>
                      </a:r>
                      <a:endParaRPr lang="ca-ES" sz="2800" b="1"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4000"/>
                        </a:lnSpc>
                        <a:spcBef>
                          <a:spcPts val="460"/>
                        </a:spcBef>
                        <a:spcAft>
                          <a:spcPts val="430"/>
                        </a:spcAft>
                      </a:pPr>
                      <a:r>
                        <a:rPr lang="ca-ES" sz="2800" b="1" dirty="0">
                          <a:effectLst/>
                        </a:rPr>
                        <a:t>16,5</a:t>
                      </a:r>
                      <a:endParaRPr lang="ca-ES" sz="2800" b="1" dirty="0">
                        <a:effectLst/>
                        <a:latin typeface="Helvetica LT Light" panose="02000403040000020004"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7006147"/>
                  </a:ext>
                </a:extLst>
              </a:tr>
            </a:tbl>
          </a:graphicData>
        </a:graphic>
      </p:graphicFrame>
      <p:sp>
        <p:nvSpPr>
          <p:cNvPr id="8" name="QuadreDeText 7">
            <a:extLst>
              <a:ext uri="{FF2B5EF4-FFF2-40B4-BE49-F238E27FC236}">
                <a16:creationId xmlns:a16="http://schemas.microsoft.com/office/drawing/2014/main" id="{C0FFB6DF-AF3C-AE7F-C86A-54A44B02AD3A}"/>
              </a:ext>
            </a:extLst>
          </p:cNvPr>
          <p:cNvSpPr txBox="1"/>
          <p:nvPr/>
        </p:nvSpPr>
        <p:spPr>
          <a:xfrm>
            <a:off x="6240237" y="5086598"/>
            <a:ext cx="3937906" cy="523220"/>
          </a:xfrm>
          <a:prstGeom prst="rect">
            <a:avLst/>
          </a:prstGeom>
          <a:noFill/>
        </p:spPr>
        <p:txBody>
          <a:bodyPr wrap="square">
            <a:spAutoFit/>
          </a:bodyPr>
          <a:lstStyle/>
          <a:p>
            <a:r>
              <a:rPr lang="ca-ES" sz="2800" b="1" dirty="0">
                <a:effectLst/>
                <a:latin typeface="Calibri (cos)"/>
                <a:ea typeface="Times New Roman" panose="02020603050405020304" pitchFamily="18" charset="0"/>
                <a:cs typeface="Times New Roman" panose="02020603050405020304" pitchFamily="18" charset="0"/>
              </a:rPr>
              <a:t>Increment de 294,60</a:t>
            </a:r>
            <a:r>
              <a:rPr lang="ca-ES" sz="2800" b="1" baseline="-25000" dirty="0">
                <a:effectLst/>
                <a:latin typeface="Calibri (cos)"/>
                <a:ea typeface="Times New Roman" panose="02020603050405020304" pitchFamily="18" charset="0"/>
                <a:cs typeface="Times New Roman" panose="02020603050405020304" pitchFamily="18" charset="0"/>
              </a:rPr>
              <a:t> </a:t>
            </a:r>
            <a:r>
              <a:rPr lang="ca-ES" sz="2800" b="1" dirty="0">
                <a:effectLst/>
                <a:latin typeface="Calibri (cos)"/>
                <a:ea typeface="Times New Roman" panose="02020603050405020304" pitchFamily="18" charset="0"/>
                <a:cs typeface="Times New Roman" panose="02020603050405020304" pitchFamily="18" charset="0"/>
              </a:rPr>
              <a:t>M€</a:t>
            </a:r>
            <a:endParaRPr lang="ca-ES" sz="2800" b="1" dirty="0"/>
          </a:p>
        </p:txBody>
      </p:sp>
    </p:spTree>
    <p:extLst>
      <p:ext uri="{BB962C8B-B14F-4D97-AF65-F5344CB8AC3E}">
        <p14:creationId xmlns:p14="http://schemas.microsoft.com/office/powerpoint/2010/main" val="30657597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QuadreDeText 5">
            <a:extLst>
              <a:ext uri="{FF2B5EF4-FFF2-40B4-BE49-F238E27FC236}">
                <a16:creationId xmlns:a16="http://schemas.microsoft.com/office/drawing/2014/main" id="{3813089E-49F0-AE06-1E78-A10D428A7E9A}"/>
              </a:ext>
            </a:extLst>
          </p:cNvPr>
          <p:cNvSpPr txBox="1"/>
          <p:nvPr/>
        </p:nvSpPr>
        <p:spPr>
          <a:xfrm>
            <a:off x="333201" y="1409411"/>
            <a:ext cx="11525598" cy="4496295"/>
          </a:xfrm>
          <a:prstGeom prst="rect">
            <a:avLst/>
          </a:prstGeom>
          <a:noFill/>
        </p:spPr>
        <p:txBody>
          <a:bodyPr wrap="square">
            <a:spAutoFit/>
          </a:bodyPr>
          <a:lstStyle/>
          <a:p>
            <a:pPr lvl="0" algn="just">
              <a:lnSpc>
                <a:spcPct val="117000"/>
              </a:lnSpc>
              <a:spcBef>
                <a:spcPts val="1000"/>
              </a:spcBef>
              <a:buClr>
                <a:srgbClr val="C00000"/>
              </a:buClr>
            </a:pPr>
            <a:r>
              <a:rPr lang="ca-ES" sz="2100" b="1" dirty="0">
                <a:latin typeface="Calibri (cos)"/>
                <a:cs typeface="Times New Roman" panose="02020603050405020304" pitchFamily="18" charset="0"/>
              </a:rPr>
              <a:t>1. Respecte del procediment de contractació del “Contracte per a l’execució de les obres de concentració parcel·lària i per a la redacció dels projectes, execució, explo­tació i manteniment de la xarxa de distribució del Sistema Segarra-Garrigues”</a:t>
            </a:r>
            <a:r>
              <a:rPr lang="ca-ES" sz="2100" b="1" dirty="0">
                <a:effectLst/>
                <a:latin typeface="Calibri (cos)"/>
                <a:ea typeface="Times New Roman" panose="02020603050405020304" pitchFamily="18" charset="0"/>
                <a:cs typeface="Times New Roman" panose="02020603050405020304" pitchFamily="18" charset="0"/>
              </a:rPr>
              <a:t> </a:t>
            </a:r>
          </a:p>
          <a:p>
            <a:pPr marL="800100" lvl="1" indent="-342900" algn="just">
              <a:lnSpc>
                <a:spcPct val="117000"/>
              </a:lnSpc>
              <a:spcBef>
                <a:spcPts val="1000"/>
              </a:spcBef>
              <a:buClr>
                <a:srgbClr val="C00000"/>
              </a:buClr>
              <a:buFont typeface="Arial" panose="020B0604020202020204" pitchFamily="34" charset="0"/>
              <a:buChar char="•"/>
            </a:pPr>
            <a:r>
              <a:rPr lang="ca-ES" sz="2000" dirty="0">
                <a:effectLst/>
                <a:latin typeface="Calibri (cos)"/>
                <a:ea typeface="Times New Roman" panose="02020603050405020304" pitchFamily="18" charset="0"/>
                <a:cs typeface="Times New Roman" panose="02020603050405020304" pitchFamily="18" charset="0"/>
              </a:rPr>
              <a:t>La clàusula 18.6 del plec del contracte base assenyalava que la perfecció del contracte es produïa amb la seva formalització, contràriament al que establia la normativa vigent aplicable (</a:t>
            </a:r>
            <a:r>
              <a:rPr lang="ca-ES" sz="2000" dirty="0" err="1">
                <a:effectLst/>
                <a:latin typeface="Calibri (cos)"/>
                <a:ea typeface="Times New Roman" panose="02020603050405020304" pitchFamily="18" charset="0"/>
                <a:cs typeface="Times New Roman" panose="02020603050405020304" pitchFamily="18" charset="0"/>
              </a:rPr>
              <a:t>TRLCAP</a:t>
            </a:r>
            <a:r>
              <a:rPr lang="ca-ES" sz="2000" dirty="0">
                <a:effectLst/>
                <a:latin typeface="Calibri (cos)"/>
                <a:ea typeface="Times New Roman" panose="02020603050405020304" pitchFamily="18" charset="0"/>
                <a:cs typeface="Times New Roman" panose="02020603050405020304" pitchFamily="18" charset="0"/>
              </a:rPr>
              <a:t>) que la fixava en el moment de la seva adjudicació.</a:t>
            </a:r>
          </a:p>
          <a:p>
            <a:pPr marL="0" indent="0">
              <a:buNone/>
            </a:pPr>
            <a:endParaRPr lang="ca-ES" sz="1600" b="1" dirty="0">
              <a:solidFill>
                <a:srgbClr val="C00000"/>
              </a:solidFill>
              <a:latin typeface="Calibri (cos)"/>
              <a:ea typeface="+mj-ea"/>
              <a:cs typeface="+mj-cs"/>
            </a:endParaRPr>
          </a:p>
          <a:p>
            <a:pPr marL="800100" lvl="1" indent="-342900" algn="just">
              <a:lnSpc>
                <a:spcPct val="117000"/>
              </a:lnSpc>
              <a:spcBef>
                <a:spcPts val="1000"/>
              </a:spcBef>
              <a:buClr>
                <a:srgbClr val="C00000"/>
              </a:buClr>
              <a:buFont typeface="Arial" panose="020B0604020202020204" pitchFamily="34" charset="0"/>
              <a:buChar char="•"/>
            </a:pPr>
            <a:r>
              <a:rPr lang="ca-ES" sz="2000" dirty="0">
                <a:latin typeface="Calibri (cos)"/>
                <a:cs typeface="Times New Roman" panose="02020603050405020304" pitchFamily="18" charset="0"/>
              </a:rPr>
              <a:t>S’ha posat en evidència que l’import de la tarifa de servei que consta en el contracte base formalitzat no s’adequa als percentatges previstos en els articles 25 a 28 de la Llei 5/1990, del 9 de març, d’infraestructures hidràuliques de Catalunya. De la documentació facilitada no es desprèn quin ha estat el càlcul de la tarifa de servei inclosa en el contracte formalitzat.</a:t>
            </a:r>
          </a:p>
          <a:p>
            <a:pPr marL="0" indent="0">
              <a:buNone/>
            </a:pPr>
            <a:endParaRPr lang="ca-ES" sz="1600" dirty="0">
              <a:latin typeface="Calibri (cos)"/>
              <a:ea typeface="+mj-ea"/>
              <a:cs typeface="+mj-cs"/>
            </a:endParaRPr>
          </a:p>
        </p:txBody>
      </p:sp>
      <p:sp>
        <p:nvSpPr>
          <p:cNvPr id="3" name="Contenidor de número de diapositiva 2">
            <a:extLst>
              <a:ext uri="{FF2B5EF4-FFF2-40B4-BE49-F238E27FC236}">
                <a16:creationId xmlns:a16="http://schemas.microsoft.com/office/drawing/2014/main" id="{65187813-8422-11A1-16B0-BA986A72A592}"/>
              </a:ext>
            </a:extLst>
          </p:cNvPr>
          <p:cNvSpPr>
            <a:spLocks noGrp="1"/>
          </p:cNvSpPr>
          <p:nvPr>
            <p:ph type="sldNum" sz="quarter" idx="12"/>
          </p:nvPr>
        </p:nvSpPr>
        <p:spPr/>
        <p:txBody>
          <a:bodyPr/>
          <a:lstStyle/>
          <a:p>
            <a:fld id="{7C89690A-8B57-47AA-8F15-544735019E80}" type="slidenum">
              <a:rPr lang="ca-ES" smtClean="0"/>
              <a:t>41</a:t>
            </a:fld>
            <a:endParaRPr lang="ca-ES"/>
          </a:p>
        </p:txBody>
      </p:sp>
      <p:sp>
        <p:nvSpPr>
          <p:cNvPr id="4" name="Títol 1">
            <a:extLst>
              <a:ext uri="{FF2B5EF4-FFF2-40B4-BE49-F238E27FC236}">
                <a16:creationId xmlns:a16="http://schemas.microsoft.com/office/drawing/2014/main" id="{6792298F-82BF-E95C-18C9-6DA8868AF59B}"/>
              </a:ext>
            </a:extLst>
          </p:cNvPr>
          <p:cNvSpPr txBox="1">
            <a:spLocks/>
          </p:cNvSpPr>
          <p:nvPr/>
        </p:nvSpPr>
        <p:spPr>
          <a:xfrm>
            <a:off x="333201" y="642163"/>
            <a:ext cx="11525598" cy="584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baseline="0">
                <a:solidFill>
                  <a:srgbClr val="AB003E"/>
                </a:solidFill>
                <a:latin typeface="+mj-lt"/>
                <a:ea typeface="+mj-ea"/>
                <a:cs typeface="+mj-cs"/>
              </a:defRPr>
            </a:lvl1pPr>
          </a:lstStyle>
          <a:p>
            <a:r>
              <a:rPr lang="ca-ES" dirty="0">
                <a:latin typeface="Calibri (cos)"/>
              </a:rPr>
              <a:t>OBSERVACIONS MÉS SIGNIFICATIVES</a:t>
            </a:r>
            <a:endParaRPr lang="ca-ES" b="1" dirty="0">
              <a:solidFill>
                <a:srgbClr val="AB003E"/>
              </a:solidFill>
              <a:latin typeface="Calibri (cos)"/>
            </a:endParaRPr>
          </a:p>
        </p:txBody>
      </p:sp>
    </p:spTree>
    <p:extLst>
      <p:ext uri="{BB962C8B-B14F-4D97-AF65-F5344CB8AC3E}">
        <p14:creationId xmlns:p14="http://schemas.microsoft.com/office/powerpoint/2010/main" val="15068677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QuadreDeText 5">
            <a:extLst>
              <a:ext uri="{FF2B5EF4-FFF2-40B4-BE49-F238E27FC236}">
                <a16:creationId xmlns:a16="http://schemas.microsoft.com/office/drawing/2014/main" id="{3813089E-49F0-AE06-1E78-A10D428A7E9A}"/>
              </a:ext>
            </a:extLst>
          </p:cNvPr>
          <p:cNvSpPr txBox="1"/>
          <p:nvPr/>
        </p:nvSpPr>
        <p:spPr>
          <a:xfrm>
            <a:off x="333201" y="1339168"/>
            <a:ext cx="11525598" cy="3939540"/>
          </a:xfrm>
          <a:prstGeom prst="rect">
            <a:avLst/>
          </a:prstGeom>
          <a:noFill/>
        </p:spPr>
        <p:txBody>
          <a:bodyPr wrap="square">
            <a:spAutoFit/>
          </a:bodyPr>
          <a:lstStyle/>
          <a:p>
            <a:pPr marL="800100" lvl="1" indent="-342900" algn="just">
              <a:lnSpc>
                <a:spcPct val="117000"/>
              </a:lnSpc>
              <a:spcBef>
                <a:spcPts val="1000"/>
              </a:spcBef>
              <a:buClr>
                <a:srgbClr val="C00000"/>
              </a:buClr>
              <a:buFont typeface="Arial" panose="020B0604020202020204" pitchFamily="34" charset="0"/>
              <a:buChar char="•"/>
            </a:pPr>
            <a:r>
              <a:rPr lang="ca-ES" sz="2000" dirty="0">
                <a:effectLst/>
                <a:latin typeface="Calibri (cos)"/>
                <a:ea typeface="Times New Roman" panose="02020603050405020304" pitchFamily="18" charset="0"/>
                <a:cs typeface="Times New Roman" panose="02020603050405020304" pitchFamily="18" charset="0"/>
              </a:rPr>
              <a:t>En el Modificat 5, de 30 de setembre del 2015, s’introdueix un component mínim per hectàrea a l’estructura de la tarifa de consum i explotació-variable. Amb aquesta modi­ficació la tarifa de consum i explotació-variable passaria a compondre’s d’una part fixa i una part variable, contràriament al contracte base, al Conveni </a:t>
            </a:r>
            <a:r>
              <a:rPr lang="ca-ES" sz="2000" dirty="0" err="1">
                <a:effectLst/>
                <a:latin typeface="Calibri (cos)"/>
                <a:ea typeface="Times New Roman" panose="02020603050405020304" pitchFamily="18" charset="0"/>
                <a:cs typeface="Times New Roman" panose="02020603050405020304" pitchFamily="18" charset="0"/>
              </a:rPr>
              <a:t>DACAAR</a:t>
            </a:r>
            <a:r>
              <a:rPr lang="ca-ES" sz="2000" dirty="0">
                <a:effectLst/>
                <a:latin typeface="Calibri (cos)"/>
                <a:ea typeface="Times New Roman" panose="02020603050405020304" pitchFamily="18" charset="0"/>
                <a:cs typeface="Times New Roman" panose="02020603050405020304" pitchFamily="18" charset="0"/>
              </a:rPr>
              <a:t>-</a:t>
            </a:r>
            <a:r>
              <a:rPr lang="ca-ES" sz="2000" dirty="0" err="1">
                <a:effectLst/>
                <a:latin typeface="Calibri (cos)"/>
                <a:ea typeface="Times New Roman" panose="02020603050405020304" pitchFamily="18" charset="0"/>
                <a:cs typeface="Times New Roman" panose="02020603050405020304" pitchFamily="18" charset="0"/>
              </a:rPr>
              <a:t>REGSEGA</a:t>
            </a:r>
            <a:r>
              <a:rPr lang="ca-ES" sz="2000" dirty="0">
                <a:effectLst/>
                <a:latin typeface="Calibri (cos)"/>
                <a:ea typeface="Times New Roman" panose="02020603050405020304" pitchFamily="18" charset="0"/>
                <a:cs typeface="Times New Roman" panose="02020603050405020304" pitchFamily="18" charset="0"/>
              </a:rPr>
              <a:t>-Comunitat de Regants, del 30 de juliol del 2002, i a l’article 38 del “Reglament del servei de subministrament per a reg del Sistema Segarra-Garrigues”, vigent a partir del 16 de desembre del 2010, que preveuen que aquesta tarifa es facturi als beneficiaris en funció del consum real efectuat segons comptador. Així mateix, de l’anàlisi dels antecedents i de la documentació de què es disposa, no queda justificada ni la seva modificació ni el seu import. Aquesta modificació de la tarifa ja havia estat aplicada </a:t>
            </a:r>
            <a:r>
              <a:rPr lang="ca-ES" sz="2000" i="1" dirty="0">
                <a:effectLst/>
                <a:latin typeface="Calibri (cos)"/>
                <a:ea typeface="Times New Roman" panose="02020603050405020304" pitchFamily="18" charset="0"/>
                <a:cs typeface="Times New Roman" panose="02020603050405020304" pitchFamily="18" charset="0"/>
              </a:rPr>
              <a:t>de facto</a:t>
            </a:r>
            <a:r>
              <a:rPr lang="ca-ES" sz="2000" dirty="0">
                <a:effectLst/>
                <a:latin typeface="Calibri (cos)"/>
                <a:ea typeface="Times New Roman" panose="02020603050405020304" pitchFamily="18" charset="0"/>
                <a:cs typeface="Times New Roman" panose="02020603050405020304" pitchFamily="18" charset="0"/>
              </a:rPr>
              <a:t> a partir de l’any 2012, ja que constituïa un dels components del preu de l’aigua.</a:t>
            </a:r>
          </a:p>
          <a:p>
            <a:pPr marL="0" indent="0">
              <a:buNone/>
            </a:pPr>
            <a:endParaRPr lang="ca-ES" sz="1600" dirty="0">
              <a:latin typeface="Calibri (cos)"/>
              <a:ea typeface="+mj-ea"/>
              <a:cs typeface="+mj-cs"/>
            </a:endParaRPr>
          </a:p>
        </p:txBody>
      </p:sp>
      <p:sp>
        <p:nvSpPr>
          <p:cNvPr id="3" name="Contenidor de número de diapositiva 2">
            <a:extLst>
              <a:ext uri="{FF2B5EF4-FFF2-40B4-BE49-F238E27FC236}">
                <a16:creationId xmlns:a16="http://schemas.microsoft.com/office/drawing/2014/main" id="{65187813-8422-11A1-16B0-BA986A72A592}"/>
              </a:ext>
            </a:extLst>
          </p:cNvPr>
          <p:cNvSpPr>
            <a:spLocks noGrp="1"/>
          </p:cNvSpPr>
          <p:nvPr>
            <p:ph type="sldNum" sz="quarter" idx="12"/>
          </p:nvPr>
        </p:nvSpPr>
        <p:spPr/>
        <p:txBody>
          <a:bodyPr/>
          <a:lstStyle/>
          <a:p>
            <a:fld id="{7C89690A-8B57-47AA-8F15-544735019E80}" type="slidenum">
              <a:rPr lang="ca-ES" smtClean="0"/>
              <a:t>42</a:t>
            </a:fld>
            <a:endParaRPr lang="ca-ES"/>
          </a:p>
        </p:txBody>
      </p:sp>
      <p:sp>
        <p:nvSpPr>
          <p:cNvPr id="4" name="Títol 1">
            <a:extLst>
              <a:ext uri="{FF2B5EF4-FFF2-40B4-BE49-F238E27FC236}">
                <a16:creationId xmlns:a16="http://schemas.microsoft.com/office/drawing/2014/main" id="{66AC838E-AB7E-9EC3-0F24-FE380376189E}"/>
              </a:ext>
            </a:extLst>
          </p:cNvPr>
          <p:cNvSpPr txBox="1">
            <a:spLocks/>
          </p:cNvSpPr>
          <p:nvPr/>
        </p:nvSpPr>
        <p:spPr>
          <a:xfrm>
            <a:off x="333201" y="642163"/>
            <a:ext cx="11525598" cy="584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baseline="0">
                <a:solidFill>
                  <a:srgbClr val="AB003E"/>
                </a:solidFill>
                <a:latin typeface="+mj-lt"/>
                <a:ea typeface="+mj-ea"/>
                <a:cs typeface="+mj-cs"/>
              </a:defRPr>
            </a:lvl1pPr>
          </a:lstStyle>
          <a:p>
            <a:r>
              <a:rPr lang="ca-ES" dirty="0">
                <a:latin typeface="Calibri (cos)"/>
              </a:rPr>
              <a:t>OBSERVACIONS MÉS SIGNIFICATIVES</a:t>
            </a:r>
            <a:endParaRPr lang="ca-ES" b="1" dirty="0">
              <a:solidFill>
                <a:srgbClr val="AB003E"/>
              </a:solidFill>
              <a:latin typeface="Calibri (cos)"/>
            </a:endParaRPr>
          </a:p>
        </p:txBody>
      </p:sp>
    </p:spTree>
    <p:extLst>
      <p:ext uri="{BB962C8B-B14F-4D97-AF65-F5344CB8AC3E}">
        <p14:creationId xmlns:p14="http://schemas.microsoft.com/office/powerpoint/2010/main" val="36817864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QuadreDeText 5">
            <a:extLst>
              <a:ext uri="{FF2B5EF4-FFF2-40B4-BE49-F238E27FC236}">
                <a16:creationId xmlns:a16="http://schemas.microsoft.com/office/drawing/2014/main" id="{3813089E-49F0-AE06-1E78-A10D428A7E9A}"/>
              </a:ext>
            </a:extLst>
          </p:cNvPr>
          <p:cNvSpPr txBox="1"/>
          <p:nvPr/>
        </p:nvSpPr>
        <p:spPr>
          <a:xfrm>
            <a:off x="333200" y="1367201"/>
            <a:ext cx="11630199" cy="4879541"/>
          </a:xfrm>
          <a:prstGeom prst="rect">
            <a:avLst/>
          </a:prstGeom>
          <a:noFill/>
        </p:spPr>
        <p:txBody>
          <a:bodyPr wrap="square">
            <a:spAutoFit/>
          </a:bodyPr>
          <a:lstStyle/>
          <a:p>
            <a:pPr marL="800100" lvl="1" indent="-342900" algn="just">
              <a:lnSpc>
                <a:spcPct val="117000"/>
              </a:lnSpc>
              <a:spcBef>
                <a:spcPts val="1000"/>
              </a:spcBef>
              <a:buClr>
                <a:srgbClr val="C00000"/>
              </a:buClr>
              <a:buFont typeface="Arial" panose="020B0604020202020204" pitchFamily="34" charset="0"/>
              <a:buChar char="•"/>
            </a:pPr>
            <a:r>
              <a:rPr lang="ca-ES" sz="2000" dirty="0">
                <a:effectLst/>
                <a:latin typeface="Calibri (cos)"/>
                <a:ea typeface="Times New Roman" panose="02020603050405020304" pitchFamily="18" charset="0"/>
                <a:cs typeface="Times New Roman" panose="02020603050405020304" pitchFamily="18" charset="0"/>
              </a:rPr>
              <a:t>Durant la posada en marxa del reg, es va aprovar l’aplicació de recàrrecs sobre la tarifa de servei: un recàrrec per adhesió tardana i un recàrrec per impagament. L’aplicació d’aquests recàrrecs és contrària al que preveuen el “Reglament del servei de sub­mi­nistrament per a reg del Sistema Segarra-Garrigues”, vigent a partir del 16 de desembre del 2010, el contracte base i els convenis signats relatius al Canal Segarra-Garrigues, i no ha quedat acreditada la competència de la Comunitat de Regants i de la “Comissió de Seguiment de l’Explotació del Sistema de Regadiu Segarra-Garrigues” per a aprovar-ne l’aplicació.</a:t>
            </a:r>
          </a:p>
          <a:p>
            <a:pPr marL="800100" lvl="1" indent="-342900" algn="just">
              <a:lnSpc>
                <a:spcPct val="117000"/>
              </a:lnSpc>
              <a:spcBef>
                <a:spcPts val="1000"/>
              </a:spcBef>
              <a:buClr>
                <a:srgbClr val="C00000"/>
              </a:buClr>
              <a:buFont typeface="Arial" panose="020B0604020202020204" pitchFamily="34" charset="0"/>
              <a:buChar char="•"/>
            </a:pPr>
            <a:r>
              <a:rPr lang="ca-ES" sz="2000" dirty="0">
                <a:latin typeface="Calibri (cos)"/>
                <a:ea typeface="Times New Roman" panose="02020603050405020304" pitchFamily="18" charset="0"/>
                <a:cs typeface="Times New Roman" panose="02020603050405020304" pitchFamily="18" charset="0"/>
              </a:rPr>
              <a:t>En diferents documents, consta </a:t>
            </a:r>
            <a:r>
              <a:rPr lang="ca-ES" sz="2000" dirty="0">
                <a:effectLst/>
                <a:latin typeface="Calibri (cos)"/>
                <a:ea typeface="Times New Roman" panose="02020603050405020304" pitchFamily="18" charset="0"/>
                <a:cs typeface="Times New Roman" panose="02020603050405020304" pitchFamily="18" charset="0"/>
              </a:rPr>
              <a:t>que el 17 de gener del 2012 el Govern va aprovar fixar la tarifa de consum i explotació-variable, a càrrec dels regants, per als anys 2009, 2010, 2011 i modificar-ne l’estructura a partir de l’any 2012. No obstant això, segons el certificat de l’oficina de la Secretaria del Govern del Depar­tament de la Presidència emès el 20 de desembre del 2018, en la sessió del Govern de la Generalitat de Catalunya del 17 de gener del 2012 no consta que s’adoptés cap acord relatiu a l’establiment del preu final de l’aigua del sistema de regadiu Canal Segarra-Garrigues.</a:t>
            </a:r>
          </a:p>
        </p:txBody>
      </p:sp>
      <p:sp>
        <p:nvSpPr>
          <p:cNvPr id="3" name="Contenidor de número de diapositiva 2">
            <a:extLst>
              <a:ext uri="{FF2B5EF4-FFF2-40B4-BE49-F238E27FC236}">
                <a16:creationId xmlns:a16="http://schemas.microsoft.com/office/drawing/2014/main" id="{65187813-8422-11A1-16B0-BA986A72A592}"/>
              </a:ext>
            </a:extLst>
          </p:cNvPr>
          <p:cNvSpPr>
            <a:spLocks noGrp="1"/>
          </p:cNvSpPr>
          <p:nvPr>
            <p:ph type="sldNum" sz="quarter" idx="12"/>
          </p:nvPr>
        </p:nvSpPr>
        <p:spPr/>
        <p:txBody>
          <a:bodyPr/>
          <a:lstStyle/>
          <a:p>
            <a:fld id="{7C89690A-8B57-47AA-8F15-544735019E80}" type="slidenum">
              <a:rPr lang="ca-ES" smtClean="0"/>
              <a:t>43</a:t>
            </a:fld>
            <a:endParaRPr lang="ca-ES"/>
          </a:p>
        </p:txBody>
      </p:sp>
      <p:sp>
        <p:nvSpPr>
          <p:cNvPr id="4" name="Títol 1">
            <a:extLst>
              <a:ext uri="{FF2B5EF4-FFF2-40B4-BE49-F238E27FC236}">
                <a16:creationId xmlns:a16="http://schemas.microsoft.com/office/drawing/2014/main" id="{5418081E-1CD0-91D4-9F2B-17F4AC9B5599}"/>
              </a:ext>
            </a:extLst>
          </p:cNvPr>
          <p:cNvSpPr txBox="1">
            <a:spLocks/>
          </p:cNvSpPr>
          <p:nvPr/>
        </p:nvSpPr>
        <p:spPr>
          <a:xfrm>
            <a:off x="333201" y="642163"/>
            <a:ext cx="11525598" cy="584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baseline="0">
                <a:solidFill>
                  <a:srgbClr val="AB003E"/>
                </a:solidFill>
                <a:latin typeface="+mj-lt"/>
                <a:ea typeface="+mj-ea"/>
                <a:cs typeface="+mj-cs"/>
              </a:defRPr>
            </a:lvl1pPr>
          </a:lstStyle>
          <a:p>
            <a:r>
              <a:rPr lang="ca-ES" dirty="0">
                <a:latin typeface="Calibri (cos)"/>
              </a:rPr>
              <a:t>OBSERVACIONS MÉS SIGNIFICATIVES</a:t>
            </a:r>
            <a:endParaRPr lang="ca-ES" b="1" dirty="0">
              <a:solidFill>
                <a:srgbClr val="AB003E"/>
              </a:solidFill>
              <a:latin typeface="Calibri (cos)"/>
            </a:endParaRPr>
          </a:p>
        </p:txBody>
      </p:sp>
    </p:spTree>
    <p:extLst>
      <p:ext uri="{BB962C8B-B14F-4D97-AF65-F5344CB8AC3E}">
        <p14:creationId xmlns:p14="http://schemas.microsoft.com/office/powerpoint/2010/main" val="7560838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QuadreDeText 5">
            <a:extLst>
              <a:ext uri="{FF2B5EF4-FFF2-40B4-BE49-F238E27FC236}">
                <a16:creationId xmlns:a16="http://schemas.microsoft.com/office/drawing/2014/main" id="{3813089E-49F0-AE06-1E78-A10D428A7E9A}"/>
              </a:ext>
            </a:extLst>
          </p:cNvPr>
          <p:cNvSpPr txBox="1"/>
          <p:nvPr/>
        </p:nvSpPr>
        <p:spPr>
          <a:xfrm>
            <a:off x="333201" y="1226626"/>
            <a:ext cx="11673742" cy="5971828"/>
          </a:xfrm>
          <a:prstGeom prst="rect">
            <a:avLst/>
          </a:prstGeom>
          <a:noFill/>
        </p:spPr>
        <p:txBody>
          <a:bodyPr wrap="square">
            <a:spAutoFit/>
          </a:bodyPr>
          <a:lstStyle/>
          <a:p>
            <a:pPr marL="800100" lvl="1" indent="-342900" algn="just">
              <a:lnSpc>
                <a:spcPct val="117000"/>
              </a:lnSpc>
              <a:spcBef>
                <a:spcPts val="1000"/>
              </a:spcBef>
              <a:buClr>
                <a:srgbClr val="C00000"/>
              </a:buClr>
              <a:buFont typeface="Arial" panose="020B0604020202020204" pitchFamily="34" charset="0"/>
              <a:buChar char="•"/>
            </a:pPr>
            <a:r>
              <a:rPr lang="ca-ES" sz="1870" dirty="0">
                <a:effectLst/>
                <a:latin typeface="Calibri (cos)"/>
                <a:ea typeface="Times New Roman" panose="02020603050405020304" pitchFamily="18" charset="0"/>
                <a:cs typeface="Times New Roman" panose="02020603050405020304" pitchFamily="18" charset="0"/>
              </a:rPr>
              <a:t>El Departament d’Acció Climàtica, Alimentació i Agenda Rural ha aplicat bonificacions sobre la tarifa de consum i explotació-variable per import de 972.799</a:t>
            </a:r>
            <a:r>
              <a:rPr lang="ca-ES" sz="1870" baseline="-25000" dirty="0">
                <a:effectLst/>
                <a:latin typeface="Calibri (cos)"/>
                <a:ea typeface="Times New Roman" panose="02020603050405020304" pitchFamily="18" charset="0"/>
                <a:cs typeface="Times New Roman" panose="02020603050405020304" pitchFamily="18" charset="0"/>
              </a:rPr>
              <a:t> </a:t>
            </a:r>
            <a:r>
              <a:rPr lang="ca-ES" sz="1870" dirty="0">
                <a:effectLst/>
                <a:latin typeface="Calibri (cos)"/>
                <a:ea typeface="Times New Roman" panose="02020603050405020304" pitchFamily="18" charset="0"/>
                <a:cs typeface="Times New Roman" panose="02020603050405020304" pitchFamily="18" charset="0"/>
              </a:rPr>
              <a:t>€. Atès que, d’acord amb el que estableix l’article 2 de la Llei </a:t>
            </a:r>
            <a:r>
              <a:rPr lang="ca-ES" sz="1870" dirty="0">
                <a:latin typeface="Calibri (cos)"/>
                <a:ea typeface="Times New Roman" panose="02020603050405020304" pitchFamily="18" charset="0"/>
                <a:cs typeface="Times New Roman" panose="02020603050405020304" pitchFamily="18" charset="0"/>
              </a:rPr>
              <a:t>g</a:t>
            </a:r>
            <a:r>
              <a:rPr lang="ca-ES" sz="1870" dirty="0">
                <a:effectLst/>
                <a:latin typeface="Calibri (cos)"/>
                <a:ea typeface="Times New Roman" panose="02020603050405020304" pitchFamily="18" charset="0"/>
                <a:cs typeface="Times New Roman" panose="02020603050405020304" pitchFamily="18" charset="0"/>
              </a:rPr>
              <a:t>eneral de subvencions, aquestes bonificacions reuneixen els requisits per ser considerades subvencions, la Sindicatura observa que s’haurien d’haver tramitat com a tals.</a:t>
            </a:r>
          </a:p>
          <a:p>
            <a:pPr marL="800100" lvl="1" indent="-342900" algn="just">
              <a:lnSpc>
                <a:spcPct val="117000"/>
              </a:lnSpc>
              <a:spcBef>
                <a:spcPts val="1000"/>
              </a:spcBef>
              <a:buClr>
                <a:srgbClr val="C00000"/>
              </a:buClr>
              <a:buFont typeface="Arial" panose="020B0604020202020204" pitchFamily="34" charset="0"/>
              <a:buChar char="•"/>
            </a:pPr>
            <a:r>
              <a:rPr lang="ca-ES" sz="1870" dirty="0">
                <a:effectLst/>
                <a:latin typeface="Calibri (cos)"/>
                <a:ea typeface="Times New Roman" panose="02020603050405020304" pitchFamily="18" charset="0"/>
                <a:cs typeface="Times New Roman" panose="02020603050405020304" pitchFamily="18" charset="0"/>
              </a:rPr>
              <a:t>El subministrament d’aigua per a ús ramader i </a:t>
            </a:r>
            <a:r>
              <a:rPr lang="ca-ES" sz="1870" dirty="0" err="1">
                <a:effectLst/>
                <a:latin typeface="Calibri (cos)"/>
                <a:ea typeface="Times New Roman" panose="02020603050405020304" pitchFamily="18" charset="0"/>
                <a:cs typeface="Times New Roman" panose="02020603050405020304" pitchFamily="18" charset="0"/>
              </a:rPr>
              <a:t>agroindustrial</a:t>
            </a:r>
            <a:r>
              <a:rPr lang="ca-ES" sz="1870" dirty="0">
                <a:effectLst/>
                <a:latin typeface="Calibri (cos)"/>
                <a:ea typeface="Times New Roman" panose="02020603050405020304" pitchFamily="18" charset="0"/>
                <a:cs typeface="Times New Roman" panose="02020603050405020304" pitchFamily="18" charset="0"/>
              </a:rPr>
              <a:t> ha suposat uns </a:t>
            </a:r>
            <a:r>
              <a:rPr lang="ca-ES" sz="1870" dirty="0" err="1">
                <a:effectLst/>
                <a:latin typeface="Calibri (cos)"/>
                <a:ea typeface="Times New Roman" panose="02020603050405020304" pitchFamily="18" charset="0"/>
                <a:cs typeface="Times New Roman" panose="02020603050405020304" pitchFamily="18" charset="0"/>
              </a:rPr>
              <a:t>sobrecostos</a:t>
            </a:r>
            <a:r>
              <a:rPr lang="ca-ES" sz="1870" dirty="0">
                <a:effectLst/>
                <a:latin typeface="Calibri (cos)"/>
                <a:ea typeface="Times New Roman" panose="02020603050405020304" pitchFamily="18" charset="0"/>
                <a:cs typeface="Times New Roman" panose="02020603050405020304" pitchFamily="18" charset="0"/>
              </a:rPr>
              <a:t> de 371.959</a:t>
            </a:r>
            <a:r>
              <a:rPr lang="ca-ES" sz="1870" baseline="-25000" dirty="0">
                <a:effectLst/>
                <a:latin typeface="Calibri (cos)"/>
                <a:ea typeface="Times New Roman" panose="02020603050405020304" pitchFamily="18" charset="0"/>
                <a:cs typeface="Times New Roman" panose="02020603050405020304" pitchFamily="18" charset="0"/>
              </a:rPr>
              <a:t> </a:t>
            </a:r>
            <a:r>
              <a:rPr lang="ca-ES" sz="1870" dirty="0">
                <a:effectLst/>
                <a:latin typeface="Calibri (cos)"/>
                <a:ea typeface="Times New Roman" panose="02020603050405020304" pitchFamily="18" charset="0"/>
                <a:cs typeface="Times New Roman" panose="02020603050405020304" pitchFamily="18" charset="0"/>
              </a:rPr>
              <a:t>€ a 31 de desembre del 2016, que ha assumit el Departament d’Acció Climàtica, Alimentació i Agenda Rural i que han minorat els ingressos destinats al rescabalament de la inversió de la Generalitat de Catalunya en la xarxa de regulació i transport.</a:t>
            </a:r>
          </a:p>
          <a:p>
            <a:pPr lvl="0" algn="just">
              <a:spcBef>
                <a:spcPts val="1000"/>
              </a:spcBef>
              <a:buClr>
                <a:srgbClr val="C00000"/>
              </a:buClr>
            </a:pPr>
            <a:r>
              <a:rPr lang="ca-ES" sz="1870" b="1" dirty="0">
                <a:latin typeface="Calibri (cos)"/>
                <a:cs typeface="Times New Roman" panose="02020603050405020304" pitchFamily="18" charset="0"/>
              </a:rPr>
              <a:t>2. Respecte de la compensació de la Generalitat de Catalunya a la Comunitat de Regants de l’import equivalent a la tarifa de consum i explotació-fixa</a:t>
            </a:r>
            <a:r>
              <a:rPr lang="ca-ES" sz="1870" b="1" dirty="0">
                <a:effectLst/>
                <a:latin typeface="Calibri (cos)"/>
                <a:ea typeface="Times New Roman" panose="02020603050405020304" pitchFamily="18" charset="0"/>
                <a:cs typeface="Times New Roman" panose="02020603050405020304" pitchFamily="18" charset="0"/>
              </a:rPr>
              <a:t> </a:t>
            </a:r>
          </a:p>
          <a:p>
            <a:pPr marL="800100" lvl="1" indent="-342900" algn="just">
              <a:spcBef>
                <a:spcPts val="600"/>
              </a:spcBef>
              <a:buClr>
                <a:srgbClr val="C00000"/>
              </a:buClr>
              <a:buFont typeface="Arial" panose="020B0604020202020204" pitchFamily="34" charset="0"/>
              <a:buChar char="•"/>
            </a:pPr>
            <a:r>
              <a:rPr lang="ca-ES" sz="1870" dirty="0">
                <a:effectLst/>
                <a:latin typeface="Calibri (cos)"/>
                <a:ea typeface="Times New Roman" panose="02020603050405020304" pitchFamily="18" charset="0"/>
                <a:cs typeface="Times New Roman" panose="02020603050405020304" pitchFamily="18" charset="0"/>
              </a:rPr>
              <a:t>La compensació a la Comunitat de Regants per part del Departament d’Acció Climàtica, Alimentació i Agenda Rural, prevista en el Conveni </a:t>
            </a:r>
            <a:r>
              <a:rPr lang="ca-ES" sz="1870" dirty="0" err="1">
                <a:effectLst/>
                <a:latin typeface="Calibri (cos)"/>
                <a:ea typeface="Times New Roman" panose="02020603050405020304" pitchFamily="18" charset="0"/>
                <a:cs typeface="Times New Roman" panose="02020603050405020304" pitchFamily="18" charset="0"/>
              </a:rPr>
              <a:t>DACAAR</a:t>
            </a:r>
            <a:r>
              <a:rPr lang="ca-ES" sz="1870" dirty="0">
                <a:effectLst/>
                <a:latin typeface="Calibri (cos)"/>
                <a:ea typeface="Times New Roman" panose="02020603050405020304" pitchFamily="18" charset="0"/>
                <a:cs typeface="Times New Roman" panose="02020603050405020304" pitchFamily="18" charset="0"/>
              </a:rPr>
              <a:t>–</a:t>
            </a:r>
            <a:r>
              <a:rPr lang="ca-ES" sz="1870" dirty="0" err="1">
                <a:effectLst/>
                <a:latin typeface="Calibri (cos)"/>
                <a:ea typeface="Times New Roman" panose="02020603050405020304" pitchFamily="18" charset="0"/>
                <a:cs typeface="Times New Roman" panose="02020603050405020304" pitchFamily="18" charset="0"/>
              </a:rPr>
              <a:t>REGSEGA</a:t>
            </a:r>
            <a:r>
              <a:rPr lang="ca-ES" sz="1870" dirty="0">
                <a:effectLst/>
                <a:latin typeface="Calibri (cos)"/>
                <a:ea typeface="Times New Roman" panose="02020603050405020304" pitchFamily="18" charset="0"/>
                <a:cs typeface="Times New Roman" panose="02020603050405020304" pitchFamily="18" charset="0"/>
              </a:rPr>
              <a:t>–Comunitat de Regants, del 30 de juliol del 2002, reuneix els requisits per ser considerada subvenció a la Comunitat de Regants d’acord amb el que estableix l’article 87 del Text refós de la Llei de finances públiques de Catalunya, i l’article 2 de la Llei general de subven­cions i, en el seu cas, s’hauria d’haver tramitat com a tal.</a:t>
            </a:r>
          </a:p>
          <a:p>
            <a:pPr lvl="1" algn="just">
              <a:lnSpc>
                <a:spcPct val="117000"/>
              </a:lnSpc>
              <a:spcBef>
                <a:spcPts val="1000"/>
              </a:spcBef>
              <a:buClr>
                <a:srgbClr val="C00000"/>
              </a:buClr>
            </a:pPr>
            <a:endParaRPr lang="ca-ES" sz="1870" dirty="0">
              <a:latin typeface="Calibri (cos)"/>
              <a:cs typeface="Times New Roman" panose="02020603050405020304" pitchFamily="18" charset="0"/>
            </a:endParaRPr>
          </a:p>
          <a:p>
            <a:pPr marL="0" indent="0">
              <a:buNone/>
            </a:pPr>
            <a:endParaRPr lang="ca-ES" sz="1870" dirty="0">
              <a:latin typeface="Calibri (cos)"/>
              <a:ea typeface="+mj-ea"/>
              <a:cs typeface="+mj-cs"/>
            </a:endParaRPr>
          </a:p>
        </p:txBody>
      </p:sp>
      <p:sp>
        <p:nvSpPr>
          <p:cNvPr id="3" name="Contenidor de número de diapositiva 2">
            <a:extLst>
              <a:ext uri="{FF2B5EF4-FFF2-40B4-BE49-F238E27FC236}">
                <a16:creationId xmlns:a16="http://schemas.microsoft.com/office/drawing/2014/main" id="{65187813-8422-11A1-16B0-BA986A72A592}"/>
              </a:ext>
            </a:extLst>
          </p:cNvPr>
          <p:cNvSpPr>
            <a:spLocks noGrp="1"/>
          </p:cNvSpPr>
          <p:nvPr>
            <p:ph type="sldNum" sz="quarter" idx="12"/>
          </p:nvPr>
        </p:nvSpPr>
        <p:spPr/>
        <p:txBody>
          <a:bodyPr/>
          <a:lstStyle/>
          <a:p>
            <a:fld id="{7C89690A-8B57-47AA-8F15-544735019E80}" type="slidenum">
              <a:rPr lang="ca-ES" smtClean="0"/>
              <a:t>44</a:t>
            </a:fld>
            <a:endParaRPr lang="ca-ES"/>
          </a:p>
        </p:txBody>
      </p:sp>
      <p:sp>
        <p:nvSpPr>
          <p:cNvPr id="4" name="Títol 1">
            <a:extLst>
              <a:ext uri="{FF2B5EF4-FFF2-40B4-BE49-F238E27FC236}">
                <a16:creationId xmlns:a16="http://schemas.microsoft.com/office/drawing/2014/main" id="{3EB5A7E0-E8F1-3A94-35C9-ADBD9F97AF78}"/>
              </a:ext>
            </a:extLst>
          </p:cNvPr>
          <p:cNvSpPr txBox="1">
            <a:spLocks/>
          </p:cNvSpPr>
          <p:nvPr/>
        </p:nvSpPr>
        <p:spPr>
          <a:xfrm>
            <a:off x="333201" y="642163"/>
            <a:ext cx="11525598" cy="584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baseline="0">
                <a:solidFill>
                  <a:srgbClr val="AB003E"/>
                </a:solidFill>
                <a:latin typeface="+mj-lt"/>
                <a:ea typeface="+mj-ea"/>
                <a:cs typeface="+mj-cs"/>
              </a:defRPr>
            </a:lvl1pPr>
          </a:lstStyle>
          <a:p>
            <a:r>
              <a:rPr lang="ca-ES" dirty="0">
                <a:latin typeface="Calibri (cos)"/>
              </a:rPr>
              <a:t>OBSERVACIONS MÉS SIGNIFICATIVES</a:t>
            </a:r>
            <a:endParaRPr lang="ca-ES" b="1" dirty="0">
              <a:solidFill>
                <a:srgbClr val="AB003E"/>
              </a:solidFill>
              <a:latin typeface="Calibri (cos)"/>
            </a:endParaRPr>
          </a:p>
        </p:txBody>
      </p:sp>
    </p:spTree>
    <p:extLst>
      <p:ext uri="{BB962C8B-B14F-4D97-AF65-F5344CB8AC3E}">
        <p14:creationId xmlns:p14="http://schemas.microsoft.com/office/powerpoint/2010/main" val="37104741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idor de contingut 2">
            <a:extLst>
              <a:ext uri="{FF2B5EF4-FFF2-40B4-BE49-F238E27FC236}">
                <a16:creationId xmlns:a16="http://schemas.microsoft.com/office/drawing/2014/main" id="{A1492AB2-4414-0B7D-013D-920B78CCEF7F}"/>
              </a:ext>
            </a:extLst>
          </p:cNvPr>
          <p:cNvSpPr>
            <a:spLocks noGrp="1"/>
          </p:cNvSpPr>
          <p:nvPr>
            <p:ph sz="half" idx="1"/>
          </p:nvPr>
        </p:nvSpPr>
        <p:spPr>
          <a:xfrm>
            <a:off x="378872" y="1309455"/>
            <a:ext cx="11434256" cy="4703719"/>
          </a:xfrm>
        </p:spPr>
        <p:txBody>
          <a:bodyPr>
            <a:noAutofit/>
          </a:bodyPr>
          <a:lstStyle/>
          <a:p>
            <a:pPr marL="342900" indent="-342900" algn="just">
              <a:lnSpc>
                <a:spcPct val="110000"/>
              </a:lnSpc>
              <a:buFont typeface="+mj-lt"/>
              <a:buAutoNum type="arabicPeriod"/>
            </a:pPr>
            <a:r>
              <a:rPr lang="ca-ES" sz="2400" dirty="0">
                <a:effectLst/>
                <a:latin typeface="Calibri (cos)"/>
                <a:ea typeface="Times New Roman" panose="02020603050405020304" pitchFamily="18" charset="0"/>
                <a:cs typeface="Times New Roman" panose="02020603050405020304" pitchFamily="18" charset="0"/>
              </a:rPr>
              <a:t>Amb caràcter previ a la presa de decisions i a l’execució de grans infraestructures com la del Canal Segarra-Garrigues, s’haurien de portar a terme estudis tècnics i econòmics rigorosos, que permetessin analitzar i concretar la viabilitat, tant pel que fa a la seva construcció com a la gestió, en termes de sostenibilitat economicofi­nan­cera, social i mediambiental, i que es garanteixi l’observació dels principis d’econo­mia, racionalitat i eficàcia en la gestió de la despesa pública.</a:t>
            </a:r>
          </a:p>
          <a:p>
            <a:pPr marL="342900" indent="-342900" algn="just">
              <a:lnSpc>
                <a:spcPct val="110000"/>
              </a:lnSpc>
              <a:buFont typeface="+mj-lt"/>
              <a:buAutoNum type="arabicPeriod"/>
            </a:pPr>
            <a:r>
              <a:rPr lang="ca-ES" sz="2400" dirty="0">
                <a:latin typeface="Calibri (cos)"/>
              </a:rPr>
              <a:t>Caldria</a:t>
            </a:r>
            <a:r>
              <a:rPr lang="ca-ES" sz="2400" dirty="0">
                <a:effectLst/>
                <a:latin typeface="Calibri (cos)"/>
                <a:ea typeface="Times New Roman" panose="02020603050405020304" pitchFamily="18" charset="0"/>
                <a:cs typeface="Times New Roman" panose="02020603050405020304" pitchFamily="18" charset="0"/>
              </a:rPr>
              <a:t> planificar les actuacions preparatòries dels contractes de forma metòdicament organitzada, en especial en obres civils de gran abast i complexitat com la del Canal Segarra-Garrigues, amb una anàlisi completa dels projectes, que permetés portar a terme l’execució de l’obra ajustant-se als terminis previstos i minimitzi les incidències (ampliació de terminis, modificats, </a:t>
            </a:r>
            <a:r>
              <a:rPr lang="ca-ES" sz="2400" dirty="0" err="1">
                <a:effectLst/>
                <a:latin typeface="Calibri (cos)"/>
                <a:ea typeface="Times New Roman" panose="02020603050405020304" pitchFamily="18" charset="0"/>
                <a:cs typeface="Times New Roman" panose="02020603050405020304" pitchFamily="18" charset="0"/>
              </a:rPr>
              <a:t>sobrecostos</a:t>
            </a:r>
            <a:r>
              <a:rPr lang="ca-ES" sz="2400" dirty="0">
                <a:effectLst/>
                <a:latin typeface="Calibri (cos)"/>
                <a:ea typeface="Times New Roman" panose="02020603050405020304" pitchFamily="18" charset="0"/>
                <a:cs typeface="Times New Roman" panose="02020603050405020304" pitchFamily="18" charset="0"/>
              </a:rPr>
              <a:t>, etc.).</a:t>
            </a:r>
            <a:endParaRPr lang="ca-ES" sz="2400" dirty="0">
              <a:latin typeface="Calibri (cos)"/>
              <a:cs typeface="Times New Roman" panose="02020603050405020304" pitchFamily="18" charset="0"/>
            </a:endParaRPr>
          </a:p>
          <a:p>
            <a:pPr marL="0" indent="0" algn="just">
              <a:lnSpc>
                <a:spcPct val="137000"/>
              </a:lnSpc>
              <a:buNone/>
            </a:pPr>
            <a:endParaRPr lang="ca-ES" sz="2400" dirty="0">
              <a:latin typeface="Calibri (cos)"/>
              <a:cs typeface="Times New Roman" panose="02020603050405020304" pitchFamily="18" charset="0"/>
            </a:endParaRPr>
          </a:p>
          <a:p>
            <a:pPr marL="0" indent="0">
              <a:buNone/>
            </a:pPr>
            <a:endParaRPr lang="ca-ES" sz="2400" dirty="0">
              <a:latin typeface="Calibri (cos)"/>
            </a:endParaRPr>
          </a:p>
          <a:p>
            <a:pPr>
              <a:buFont typeface="Arial" panose="020B0604020202020204" pitchFamily="34" charset="0"/>
              <a:buChar char="•"/>
            </a:pPr>
            <a:endParaRPr lang="ca-ES" sz="2400" dirty="0">
              <a:latin typeface="Calibri (cos)"/>
            </a:endParaRPr>
          </a:p>
        </p:txBody>
      </p:sp>
      <p:sp>
        <p:nvSpPr>
          <p:cNvPr id="4" name="Contenidor de número de diapositiva 3">
            <a:extLst>
              <a:ext uri="{FF2B5EF4-FFF2-40B4-BE49-F238E27FC236}">
                <a16:creationId xmlns:a16="http://schemas.microsoft.com/office/drawing/2014/main" id="{8CFDD6CC-F85C-63D0-763E-7223E93AD0F7}"/>
              </a:ext>
            </a:extLst>
          </p:cNvPr>
          <p:cNvSpPr>
            <a:spLocks noGrp="1"/>
          </p:cNvSpPr>
          <p:nvPr>
            <p:ph type="sldNum" sz="quarter" idx="12"/>
          </p:nvPr>
        </p:nvSpPr>
        <p:spPr/>
        <p:txBody>
          <a:bodyPr/>
          <a:lstStyle/>
          <a:p>
            <a:fld id="{7C89690A-8B57-47AA-8F15-544735019E80}" type="slidenum">
              <a:rPr lang="ca-ES" smtClean="0"/>
              <a:t>45</a:t>
            </a:fld>
            <a:endParaRPr lang="ca-ES"/>
          </a:p>
        </p:txBody>
      </p:sp>
      <p:sp>
        <p:nvSpPr>
          <p:cNvPr id="5" name="Títol 1">
            <a:extLst>
              <a:ext uri="{FF2B5EF4-FFF2-40B4-BE49-F238E27FC236}">
                <a16:creationId xmlns:a16="http://schemas.microsoft.com/office/drawing/2014/main" id="{08D612F4-11E8-E407-26AC-5865FFD1C746}"/>
              </a:ext>
            </a:extLst>
          </p:cNvPr>
          <p:cNvSpPr txBox="1">
            <a:spLocks/>
          </p:cNvSpPr>
          <p:nvPr/>
        </p:nvSpPr>
        <p:spPr>
          <a:xfrm>
            <a:off x="333201" y="642163"/>
            <a:ext cx="11525598" cy="584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baseline="0">
                <a:solidFill>
                  <a:srgbClr val="AB003E"/>
                </a:solidFill>
                <a:latin typeface="+mj-lt"/>
                <a:ea typeface="+mj-ea"/>
                <a:cs typeface="+mj-cs"/>
              </a:defRPr>
            </a:lvl1pPr>
          </a:lstStyle>
          <a:p>
            <a:r>
              <a:rPr lang="ca-ES" dirty="0">
                <a:latin typeface="Calibri (cos)"/>
              </a:rPr>
              <a:t>RECOMANACIONS</a:t>
            </a:r>
            <a:endParaRPr lang="ca-ES" b="1" dirty="0">
              <a:solidFill>
                <a:srgbClr val="AB003E"/>
              </a:solidFill>
              <a:latin typeface="Calibri (cos)"/>
            </a:endParaRPr>
          </a:p>
        </p:txBody>
      </p:sp>
    </p:spTree>
    <p:extLst>
      <p:ext uri="{BB962C8B-B14F-4D97-AF65-F5344CB8AC3E}">
        <p14:creationId xmlns:p14="http://schemas.microsoft.com/office/powerpoint/2010/main" val="8816871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idor de contingut 2">
            <a:extLst>
              <a:ext uri="{FF2B5EF4-FFF2-40B4-BE49-F238E27FC236}">
                <a16:creationId xmlns:a16="http://schemas.microsoft.com/office/drawing/2014/main" id="{A1492AB2-4414-0B7D-013D-920B78CCEF7F}"/>
              </a:ext>
            </a:extLst>
          </p:cNvPr>
          <p:cNvSpPr>
            <a:spLocks noGrp="1"/>
          </p:cNvSpPr>
          <p:nvPr>
            <p:ph sz="half" idx="1"/>
          </p:nvPr>
        </p:nvSpPr>
        <p:spPr>
          <a:xfrm>
            <a:off x="333201" y="1497335"/>
            <a:ext cx="11525598" cy="4859015"/>
          </a:xfrm>
        </p:spPr>
        <p:txBody>
          <a:bodyPr>
            <a:normAutofit/>
          </a:bodyPr>
          <a:lstStyle/>
          <a:p>
            <a:pPr marL="457200" indent="-457200" algn="just">
              <a:lnSpc>
                <a:spcPct val="110000"/>
              </a:lnSpc>
              <a:buFont typeface="+mj-lt"/>
              <a:buAutoNum type="arabicPeriod" startAt="3"/>
            </a:pPr>
            <a:r>
              <a:rPr lang="ca-ES" sz="2400" dirty="0">
                <a:effectLst/>
                <a:latin typeface="Calibri (cos)"/>
                <a:ea typeface="Times New Roman" panose="02020603050405020304" pitchFamily="18" charset="0"/>
                <a:cs typeface="Times New Roman" panose="02020603050405020304" pitchFamily="18" charset="0"/>
              </a:rPr>
              <a:t>A la vista dels endarreriments en la total execució de les obres i els </a:t>
            </a:r>
            <a:r>
              <a:rPr lang="ca-ES" sz="2400" dirty="0" err="1">
                <a:effectLst/>
                <a:latin typeface="Calibri (cos)"/>
                <a:ea typeface="Times New Roman" panose="02020603050405020304" pitchFamily="18" charset="0"/>
                <a:cs typeface="Times New Roman" panose="02020603050405020304" pitchFamily="18" charset="0"/>
              </a:rPr>
              <a:t>sobrecostos</a:t>
            </a:r>
            <a:r>
              <a:rPr lang="ca-ES" sz="2400" dirty="0">
                <a:effectLst/>
                <a:latin typeface="Calibri (cos)"/>
                <a:ea typeface="Times New Roman" panose="02020603050405020304" pitchFamily="18" charset="0"/>
                <a:cs typeface="Times New Roman" panose="02020603050405020304" pitchFamily="18" charset="0"/>
              </a:rPr>
              <a:t> significatius que s’han posat de manifest en aquesta fiscalització, es considera que el Departament d’Acció Climàtica, Alimentació i Agenda Rural i Infraestructures.cat, hau­rien de posar en marxa les mesures i procediments que permetessin efectuar una pre­visió més realista dels terminis i costos d’execució de les actuacions necessàries per la finalització de la totalitat de les obres que conformen el Canal Segarra-Garrigues, i la seva posada en funcionament.</a:t>
            </a:r>
          </a:p>
          <a:p>
            <a:pPr marL="342900" indent="-342900" algn="just">
              <a:lnSpc>
                <a:spcPct val="110000"/>
              </a:lnSpc>
              <a:buFont typeface="+mj-lt"/>
              <a:buAutoNum type="arabicPeriod" startAt="3"/>
            </a:pPr>
            <a:r>
              <a:rPr lang="ca-ES" sz="2400" dirty="0">
                <a:latin typeface="Calibri (cos)"/>
                <a:cs typeface="Times New Roman" panose="02020603050405020304" pitchFamily="18" charset="0"/>
              </a:rPr>
              <a:t>Es recomana que la Generalitat de Catalunya estableixi una comptabilitat analítica del Canal Segarra-Garrigues, que reculli els diferents conceptes d’inversió, despesa i finan­çament, i, en el seu cas, el seguiment de la recuperació dels imports que se’n derivin.</a:t>
            </a:r>
          </a:p>
          <a:p>
            <a:pPr marL="0" indent="0" algn="just">
              <a:lnSpc>
                <a:spcPct val="137000"/>
              </a:lnSpc>
              <a:buNone/>
            </a:pPr>
            <a:endParaRPr lang="ca-ES" sz="2400" dirty="0">
              <a:latin typeface="Calibri (cos)"/>
              <a:cs typeface="Times New Roman" panose="02020603050405020304" pitchFamily="18" charset="0"/>
            </a:endParaRPr>
          </a:p>
          <a:p>
            <a:pPr marL="0" indent="0" algn="just">
              <a:lnSpc>
                <a:spcPct val="137000"/>
              </a:lnSpc>
              <a:buNone/>
            </a:pPr>
            <a:endParaRPr lang="ca-ES" sz="2400" dirty="0">
              <a:latin typeface="Calibri (cos)"/>
              <a:cs typeface="Times New Roman" panose="02020603050405020304" pitchFamily="18" charset="0"/>
            </a:endParaRPr>
          </a:p>
          <a:p>
            <a:pPr marL="0" indent="0">
              <a:buNone/>
            </a:pPr>
            <a:endParaRPr lang="ca-ES" sz="2400" dirty="0">
              <a:latin typeface="Calibri (cos)"/>
            </a:endParaRPr>
          </a:p>
          <a:p>
            <a:pPr>
              <a:buFont typeface="Arial" panose="020B0604020202020204" pitchFamily="34" charset="0"/>
              <a:buChar char="•"/>
            </a:pPr>
            <a:endParaRPr lang="ca-ES" sz="2400" dirty="0">
              <a:latin typeface="Calibri (cos)"/>
            </a:endParaRPr>
          </a:p>
        </p:txBody>
      </p:sp>
      <p:sp>
        <p:nvSpPr>
          <p:cNvPr id="4" name="Contenidor de número de diapositiva 3">
            <a:extLst>
              <a:ext uri="{FF2B5EF4-FFF2-40B4-BE49-F238E27FC236}">
                <a16:creationId xmlns:a16="http://schemas.microsoft.com/office/drawing/2014/main" id="{8CFDD6CC-F85C-63D0-763E-7223E93AD0F7}"/>
              </a:ext>
            </a:extLst>
          </p:cNvPr>
          <p:cNvSpPr>
            <a:spLocks noGrp="1"/>
          </p:cNvSpPr>
          <p:nvPr>
            <p:ph type="sldNum" sz="quarter" idx="12"/>
          </p:nvPr>
        </p:nvSpPr>
        <p:spPr/>
        <p:txBody>
          <a:bodyPr/>
          <a:lstStyle/>
          <a:p>
            <a:fld id="{7C89690A-8B57-47AA-8F15-544735019E80}" type="slidenum">
              <a:rPr lang="ca-ES" smtClean="0"/>
              <a:t>46</a:t>
            </a:fld>
            <a:endParaRPr lang="ca-ES"/>
          </a:p>
        </p:txBody>
      </p:sp>
      <p:sp>
        <p:nvSpPr>
          <p:cNvPr id="5" name="Títol 1">
            <a:extLst>
              <a:ext uri="{FF2B5EF4-FFF2-40B4-BE49-F238E27FC236}">
                <a16:creationId xmlns:a16="http://schemas.microsoft.com/office/drawing/2014/main" id="{6984E231-2569-7AD4-EFCE-C9AA5FBDA9E0}"/>
              </a:ext>
            </a:extLst>
          </p:cNvPr>
          <p:cNvSpPr txBox="1">
            <a:spLocks/>
          </p:cNvSpPr>
          <p:nvPr/>
        </p:nvSpPr>
        <p:spPr>
          <a:xfrm>
            <a:off x="333201" y="642163"/>
            <a:ext cx="11525598" cy="584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baseline="0">
                <a:solidFill>
                  <a:srgbClr val="AB003E"/>
                </a:solidFill>
                <a:latin typeface="+mj-lt"/>
                <a:ea typeface="+mj-ea"/>
                <a:cs typeface="+mj-cs"/>
              </a:defRPr>
            </a:lvl1pPr>
          </a:lstStyle>
          <a:p>
            <a:r>
              <a:rPr lang="ca-ES" dirty="0">
                <a:latin typeface="Calibri (cos)"/>
              </a:rPr>
              <a:t>RECOMANACIONS</a:t>
            </a:r>
            <a:endParaRPr lang="ca-ES" b="1" dirty="0">
              <a:solidFill>
                <a:srgbClr val="AB003E"/>
              </a:solidFill>
              <a:latin typeface="Calibri (cos)"/>
            </a:endParaRPr>
          </a:p>
        </p:txBody>
      </p:sp>
    </p:spTree>
    <p:extLst>
      <p:ext uri="{BB962C8B-B14F-4D97-AF65-F5344CB8AC3E}">
        <p14:creationId xmlns:p14="http://schemas.microsoft.com/office/powerpoint/2010/main" val="12554310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7904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FA6559DA-13B5-4959-AAA7-F30B3AEC6989}"/>
              </a:ext>
            </a:extLst>
          </p:cNvPr>
          <p:cNvSpPr>
            <a:spLocks noGrp="1"/>
          </p:cNvSpPr>
          <p:nvPr>
            <p:ph type="title"/>
          </p:nvPr>
        </p:nvSpPr>
        <p:spPr>
          <a:xfrm>
            <a:off x="336550" y="556180"/>
            <a:ext cx="11525598" cy="584463"/>
          </a:xfrm>
        </p:spPr>
        <p:txBody>
          <a:bodyPr vert="horz" lIns="91440" tIns="45720" rIns="91440" bIns="45720" rtlCol="0" anchor="ctr">
            <a:normAutofit/>
          </a:bodyPr>
          <a:lstStyle/>
          <a:p>
            <a:r>
              <a:rPr lang="ca-ES" dirty="0">
                <a:latin typeface="+mn-lt"/>
              </a:rPr>
              <a:t>DESCRIPCIÓ DEL CANAL SEGARRA-GARRIGUES</a:t>
            </a:r>
          </a:p>
        </p:txBody>
      </p:sp>
      <p:sp>
        <p:nvSpPr>
          <p:cNvPr id="3" name="Contenidor de contingut 2">
            <a:extLst>
              <a:ext uri="{FF2B5EF4-FFF2-40B4-BE49-F238E27FC236}">
                <a16:creationId xmlns:a16="http://schemas.microsoft.com/office/drawing/2014/main" id="{3A5A878E-F5D4-4C9B-A305-1C909D36138B}"/>
              </a:ext>
            </a:extLst>
          </p:cNvPr>
          <p:cNvSpPr>
            <a:spLocks noGrp="1"/>
          </p:cNvSpPr>
          <p:nvPr>
            <p:ph sz="half" idx="2"/>
          </p:nvPr>
        </p:nvSpPr>
        <p:spPr>
          <a:xfrm>
            <a:off x="329854" y="1619476"/>
            <a:ext cx="11525598" cy="4476195"/>
          </a:xfrm>
        </p:spPr>
        <p:txBody>
          <a:bodyPr>
            <a:noAutofit/>
          </a:bodyPr>
          <a:lstStyle/>
          <a:p>
            <a:pPr marL="228600" lvl="1" algn="just">
              <a:lnSpc>
                <a:spcPct val="100000"/>
              </a:lnSpc>
              <a:spcBef>
                <a:spcPts val="1000"/>
              </a:spcBef>
              <a:buBlip>
                <a:blip r:embed="rId2"/>
              </a:buBlip>
            </a:pPr>
            <a:r>
              <a:rPr lang="ca-ES" sz="2800" dirty="0"/>
              <a:t> Neix amb la finalitat de </a:t>
            </a:r>
            <a:r>
              <a:rPr lang="ca-ES" sz="2800" b="1" dirty="0"/>
              <a:t>transformar en regadiu 70.150 ha de terres de secà </a:t>
            </a:r>
            <a:r>
              <a:rPr lang="ca-ES" sz="2800" dirty="0"/>
              <a:t>del marge esquerre del riu Segre de les comarques de la plana de Lleida (la Noguera, la Segarra, el Pla d’Urgell, l’Urgell, el Segrià i les Garrigues).</a:t>
            </a:r>
          </a:p>
          <a:p>
            <a:pPr marL="457200" lvl="1" indent="0" algn="just">
              <a:buNone/>
            </a:pPr>
            <a:endParaRPr lang="ca-ES" sz="2800" dirty="0">
              <a:effectLst/>
            </a:endParaRPr>
          </a:p>
          <a:p>
            <a:pPr marL="228600" lvl="1" algn="just">
              <a:spcBef>
                <a:spcPts val="1000"/>
              </a:spcBef>
              <a:buBlip>
                <a:blip r:embed="rId2"/>
              </a:buBlip>
            </a:pPr>
            <a:r>
              <a:rPr lang="ca-ES" sz="2800" dirty="0"/>
              <a:t> Està integrat per:</a:t>
            </a:r>
          </a:p>
          <a:p>
            <a:pPr marL="685800" lvl="2" algn="just">
              <a:spcBef>
                <a:spcPts val="1000"/>
              </a:spcBef>
              <a:buBlip>
                <a:blip r:embed="rId2"/>
              </a:buBlip>
            </a:pPr>
            <a:r>
              <a:rPr lang="ca-ES" sz="2600" dirty="0"/>
              <a:t> una </a:t>
            </a:r>
            <a:r>
              <a:rPr lang="ca-ES" sz="2600" b="1" dirty="0"/>
              <a:t>xarxa de regulació i transport</a:t>
            </a:r>
            <a:r>
              <a:rPr lang="ca-ES" sz="2600" dirty="0"/>
              <a:t>, és a dir, el canal principal, que transporta l’aigua des de l’embassament de Rialb fins el de l’Albagés,</a:t>
            </a:r>
          </a:p>
          <a:p>
            <a:pPr marL="685800" lvl="2" algn="just">
              <a:spcBef>
                <a:spcPts val="1000"/>
              </a:spcBef>
              <a:buBlip>
                <a:blip r:embed="rId2"/>
              </a:buBlip>
            </a:pPr>
            <a:r>
              <a:rPr lang="ca-ES" sz="2600" dirty="0"/>
              <a:t> una </a:t>
            </a:r>
            <a:r>
              <a:rPr lang="ca-ES" sz="2600" b="1" dirty="0"/>
              <a:t>xarxa de distribució, primària i secundària</a:t>
            </a:r>
            <a:r>
              <a:rPr lang="ca-ES" sz="2600" dirty="0"/>
              <a:t>, que fa arribar l’aigua a cada un dels sectors de reg.</a:t>
            </a:r>
          </a:p>
          <a:p>
            <a:pPr marL="268288" lvl="1" indent="0">
              <a:buNone/>
            </a:pPr>
            <a:endParaRPr lang="ca-ES" sz="1800" dirty="0"/>
          </a:p>
        </p:txBody>
      </p:sp>
      <p:sp>
        <p:nvSpPr>
          <p:cNvPr id="4" name="Contenidor de número de diapositiva 3">
            <a:extLst>
              <a:ext uri="{FF2B5EF4-FFF2-40B4-BE49-F238E27FC236}">
                <a16:creationId xmlns:a16="http://schemas.microsoft.com/office/drawing/2014/main" id="{4B6E4609-4671-F088-E493-3FA613E6E7DE}"/>
              </a:ext>
            </a:extLst>
          </p:cNvPr>
          <p:cNvSpPr>
            <a:spLocks noGrp="1"/>
          </p:cNvSpPr>
          <p:nvPr>
            <p:ph type="sldNum" sz="quarter" idx="12"/>
          </p:nvPr>
        </p:nvSpPr>
        <p:spPr>
          <a:xfrm>
            <a:off x="8610600" y="6356350"/>
            <a:ext cx="2743200" cy="365125"/>
          </a:xfrm>
        </p:spPr>
        <p:txBody>
          <a:bodyPr anchor="ctr">
            <a:normAutofit/>
          </a:bodyPr>
          <a:lstStyle/>
          <a:p>
            <a:pPr>
              <a:spcAft>
                <a:spcPts val="600"/>
              </a:spcAft>
              <a:defRPr/>
            </a:pPr>
            <a:fld id="{DBB8689D-99F4-4013-966A-585EAC837C0C}" type="slidenum">
              <a:rPr lang="ca-ES" smtClean="0"/>
              <a:pPr>
                <a:spcAft>
                  <a:spcPts val="600"/>
                </a:spcAft>
                <a:defRPr/>
              </a:pPr>
              <a:t>5</a:t>
            </a:fld>
            <a:endParaRPr lang="ca-ES"/>
          </a:p>
        </p:txBody>
      </p:sp>
    </p:spTree>
    <p:extLst>
      <p:ext uri="{BB962C8B-B14F-4D97-AF65-F5344CB8AC3E}">
        <p14:creationId xmlns:p14="http://schemas.microsoft.com/office/powerpoint/2010/main" val="359016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FA6559DA-13B5-4959-AAA7-F30B3AEC6989}"/>
              </a:ext>
            </a:extLst>
          </p:cNvPr>
          <p:cNvSpPr>
            <a:spLocks noGrp="1"/>
          </p:cNvSpPr>
          <p:nvPr>
            <p:ph type="title"/>
          </p:nvPr>
        </p:nvSpPr>
        <p:spPr/>
        <p:txBody>
          <a:bodyPr>
            <a:noAutofit/>
          </a:bodyPr>
          <a:lstStyle/>
          <a:p>
            <a:r>
              <a:rPr lang="ca-ES" dirty="0">
                <a:latin typeface="+mn-lt"/>
              </a:rPr>
              <a:t>DESCRIPCIÓ DEL CANAL SEGARRA-GARRIGUES: XARXA DE REGULACIÓ I TRANSPORT</a:t>
            </a:r>
            <a:endParaRPr lang="ca-ES" dirty="0"/>
          </a:p>
        </p:txBody>
      </p:sp>
      <p:sp>
        <p:nvSpPr>
          <p:cNvPr id="4" name="Contenidor de número de diapositiva 3">
            <a:extLst>
              <a:ext uri="{FF2B5EF4-FFF2-40B4-BE49-F238E27FC236}">
                <a16:creationId xmlns:a16="http://schemas.microsoft.com/office/drawing/2014/main" id="{4B6E4609-4671-F088-E493-3FA613E6E7DE}"/>
              </a:ext>
            </a:extLst>
          </p:cNvPr>
          <p:cNvSpPr>
            <a:spLocks noGrp="1"/>
          </p:cNvSpPr>
          <p:nvPr>
            <p:ph type="sldNum" sz="quarter" idx="12"/>
          </p:nvPr>
        </p:nvSpPr>
        <p:spPr/>
        <p:txBody>
          <a:bodyPr/>
          <a:lstStyle/>
          <a:p>
            <a:pPr>
              <a:defRPr/>
            </a:pPr>
            <a:fld id="{DBB8689D-99F4-4013-966A-585EAC837C0C}" type="slidenum">
              <a:rPr lang="ca-ES" smtClean="0"/>
              <a:pPr>
                <a:defRPr/>
              </a:pPr>
              <a:t>6</a:t>
            </a:fld>
            <a:endParaRPr lang="ca-ES" dirty="0"/>
          </a:p>
        </p:txBody>
      </p:sp>
      <p:pic>
        <p:nvPicPr>
          <p:cNvPr id="10" name="Imatge 9" descr="Imatge que conté mapa&#10;&#10;Descripció generada automàticament">
            <a:extLst>
              <a:ext uri="{FF2B5EF4-FFF2-40B4-BE49-F238E27FC236}">
                <a16:creationId xmlns:a16="http://schemas.microsoft.com/office/drawing/2014/main" id="{F3AEF76F-9D69-7CCF-2C75-C55016C3F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550" y="1630936"/>
            <a:ext cx="4473575" cy="4048685"/>
          </a:xfrm>
          <a:prstGeom prst="rect">
            <a:avLst/>
          </a:prstGeom>
        </p:spPr>
      </p:pic>
      <p:cxnSp>
        <p:nvCxnSpPr>
          <p:cNvPr id="13" name="Connector de fletxa recta 12">
            <a:extLst>
              <a:ext uri="{FF2B5EF4-FFF2-40B4-BE49-F238E27FC236}">
                <a16:creationId xmlns:a16="http://schemas.microsoft.com/office/drawing/2014/main" id="{79ADF3BF-3F72-3852-3F8F-BD335AAD49DD}"/>
              </a:ext>
            </a:extLst>
          </p:cNvPr>
          <p:cNvCxnSpPr>
            <a:cxnSpLocks/>
          </p:cNvCxnSpPr>
          <p:nvPr/>
        </p:nvCxnSpPr>
        <p:spPr>
          <a:xfrm flipH="1" flipV="1">
            <a:off x="2743199" y="5002480"/>
            <a:ext cx="1085852" cy="677141"/>
          </a:xfrm>
          <a:prstGeom prst="straightConnector1">
            <a:avLst/>
          </a:prstGeom>
          <a:ln w="57150">
            <a:solidFill>
              <a:schemeClr val="accent4">
                <a:lumMod val="60000"/>
                <a:lumOff val="40000"/>
              </a:schemeClr>
            </a:solidFill>
            <a:tailEnd type="triangle"/>
          </a:ln>
        </p:spPr>
        <p:style>
          <a:lnRef idx="3">
            <a:schemeClr val="accent2"/>
          </a:lnRef>
          <a:fillRef idx="0">
            <a:schemeClr val="accent2"/>
          </a:fillRef>
          <a:effectRef idx="2">
            <a:schemeClr val="accent2"/>
          </a:effectRef>
          <a:fontRef idx="minor">
            <a:schemeClr val="tx1"/>
          </a:fontRef>
        </p:style>
      </p:cxnSp>
      <p:cxnSp>
        <p:nvCxnSpPr>
          <p:cNvPr id="16" name="Connector de fletxa recta 15">
            <a:extLst>
              <a:ext uri="{FF2B5EF4-FFF2-40B4-BE49-F238E27FC236}">
                <a16:creationId xmlns:a16="http://schemas.microsoft.com/office/drawing/2014/main" id="{FB09EBEE-E1DB-E51E-41CC-CACCB1E191EB}"/>
              </a:ext>
            </a:extLst>
          </p:cNvPr>
          <p:cNvCxnSpPr>
            <a:cxnSpLocks/>
          </p:cNvCxnSpPr>
          <p:nvPr/>
        </p:nvCxnSpPr>
        <p:spPr>
          <a:xfrm flipV="1">
            <a:off x="2508782" y="2286000"/>
            <a:ext cx="1417175" cy="352695"/>
          </a:xfrm>
          <a:prstGeom prst="straightConnector1">
            <a:avLst/>
          </a:prstGeom>
          <a:ln w="44450">
            <a:solidFill>
              <a:schemeClr val="accent4"/>
            </a:solidFill>
            <a:tailEnd type="triangle"/>
          </a:ln>
        </p:spPr>
        <p:style>
          <a:lnRef idx="3">
            <a:schemeClr val="dk1"/>
          </a:lnRef>
          <a:fillRef idx="0">
            <a:schemeClr val="dk1"/>
          </a:fillRef>
          <a:effectRef idx="2">
            <a:schemeClr val="dk1"/>
          </a:effectRef>
          <a:fontRef idx="minor">
            <a:schemeClr val="tx1"/>
          </a:fontRef>
        </p:style>
      </p:cxnSp>
      <p:cxnSp>
        <p:nvCxnSpPr>
          <p:cNvPr id="20" name="Connector de fletxa recta 19">
            <a:extLst>
              <a:ext uri="{FF2B5EF4-FFF2-40B4-BE49-F238E27FC236}">
                <a16:creationId xmlns:a16="http://schemas.microsoft.com/office/drawing/2014/main" id="{EB1622FD-5455-C778-9F62-414A04133B13}"/>
              </a:ext>
            </a:extLst>
          </p:cNvPr>
          <p:cNvCxnSpPr>
            <a:cxnSpLocks/>
          </p:cNvCxnSpPr>
          <p:nvPr/>
        </p:nvCxnSpPr>
        <p:spPr>
          <a:xfrm>
            <a:off x="1790701" y="4469947"/>
            <a:ext cx="276224" cy="666749"/>
          </a:xfrm>
          <a:prstGeom prst="straightConnector1">
            <a:avLst/>
          </a:prstGeom>
          <a:ln w="57150">
            <a:solidFill>
              <a:schemeClr val="accent4">
                <a:lumMod val="60000"/>
                <a:lumOff val="40000"/>
              </a:schemeClr>
            </a:solidFill>
            <a:tailEnd type="triangle"/>
          </a:ln>
        </p:spPr>
        <p:style>
          <a:lnRef idx="3">
            <a:schemeClr val="accent2"/>
          </a:lnRef>
          <a:fillRef idx="0">
            <a:schemeClr val="accent2"/>
          </a:fillRef>
          <a:effectRef idx="2">
            <a:schemeClr val="accent2"/>
          </a:effectRef>
          <a:fontRef idx="minor">
            <a:schemeClr val="tx1"/>
          </a:fontRef>
        </p:style>
      </p:cxnSp>
      <p:cxnSp>
        <p:nvCxnSpPr>
          <p:cNvPr id="25" name="Connector de fletxa recta 24">
            <a:extLst>
              <a:ext uri="{FF2B5EF4-FFF2-40B4-BE49-F238E27FC236}">
                <a16:creationId xmlns:a16="http://schemas.microsoft.com/office/drawing/2014/main" id="{F9196532-8FD2-BAC6-E581-EA71BFBC6DBE}"/>
              </a:ext>
            </a:extLst>
          </p:cNvPr>
          <p:cNvCxnSpPr>
            <a:cxnSpLocks/>
          </p:cNvCxnSpPr>
          <p:nvPr/>
        </p:nvCxnSpPr>
        <p:spPr>
          <a:xfrm flipH="1" flipV="1">
            <a:off x="3658739" y="4192948"/>
            <a:ext cx="888517" cy="1486673"/>
          </a:xfrm>
          <a:prstGeom prst="straightConnector1">
            <a:avLst/>
          </a:prstGeom>
          <a:ln w="53975">
            <a:solidFill>
              <a:schemeClr val="accent4">
                <a:lumMod val="60000"/>
                <a:lumOff val="40000"/>
              </a:schemeClr>
            </a:solidFill>
            <a:tailEnd type="triangle"/>
          </a:ln>
        </p:spPr>
        <p:style>
          <a:lnRef idx="3">
            <a:schemeClr val="accent2"/>
          </a:lnRef>
          <a:fillRef idx="0">
            <a:schemeClr val="accent2"/>
          </a:fillRef>
          <a:effectRef idx="2">
            <a:schemeClr val="accent2"/>
          </a:effectRef>
          <a:fontRef idx="minor">
            <a:schemeClr val="tx1"/>
          </a:fontRef>
        </p:style>
      </p:cxnSp>
      <p:cxnSp>
        <p:nvCxnSpPr>
          <p:cNvPr id="28" name="Connector de fletxa recta 27">
            <a:extLst>
              <a:ext uri="{FF2B5EF4-FFF2-40B4-BE49-F238E27FC236}">
                <a16:creationId xmlns:a16="http://schemas.microsoft.com/office/drawing/2014/main" id="{B5865739-8D95-C345-7DA6-4307BBA376F0}"/>
              </a:ext>
            </a:extLst>
          </p:cNvPr>
          <p:cNvCxnSpPr>
            <a:cxnSpLocks/>
          </p:cNvCxnSpPr>
          <p:nvPr/>
        </p:nvCxnSpPr>
        <p:spPr>
          <a:xfrm flipH="1" flipV="1">
            <a:off x="3831027" y="2669120"/>
            <a:ext cx="759088" cy="2908257"/>
          </a:xfrm>
          <a:prstGeom prst="straightConnector1">
            <a:avLst/>
          </a:prstGeom>
          <a:ln w="57150">
            <a:solidFill>
              <a:schemeClr val="accent4">
                <a:lumMod val="60000"/>
                <a:lumOff val="40000"/>
              </a:schemeClr>
            </a:solidFill>
            <a:tailEnd type="triangle"/>
          </a:ln>
        </p:spPr>
        <p:style>
          <a:lnRef idx="3">
            <a:schemeClr val="accent2"/>
          </a:lnRef>
          <a:fillRef idx="0">
            <a:schemeClr val="accent2"/>
          </a:fillRef>
          <a:effectRef idx="2">
            <a:schemeClr val="accent2"/>
          </a:effectRef>
          <a:fontRef idx="minor">
            <a:schemeClr val="tx1"/>
          </a:fontRef>
        </p:style>
      </p:cxnSp>
      <p:sp>
        <p:nvSpPr>
          <p:cNvPr id="19" name="QuadreDeText 18">
            <a:extLst>
              <a:ext uri="{FF2B5EF4-FFF2-40B4-BE49-F238E27FC236}">
                <a16:creationId xmlns:a16="http://schemas.microsoft.com/office/drawing/2014/main" id="{A83B61D7-84ED-75D1-3FA2-62F8B00218AD}"/>
              </a:ext>
            </a:extLst>
          </p:cNvPr>
          <p:cNvSpPr txBox="1"/>
          <p:nvPr/>
        </p:nvSpPr>
        <p:spPr>
          <a:xfrm>
            <a:off x="496528" y="4153516"/>
            <a:ext cx="2246671" cy="338554"/>
          </a:xfrm>
          <a:prstGeom prst="rect">
            <a:avLst/>
          </a:prstGeom>
          <a:solidFill>
            <a:schemeClr val="accent4">
              <a:lumMod val="60000"/>
              <a:lumOff val="40000"/>
            </a:schemeClr>
          </a:solidFill>
          <a:ln>
            <a:solidFill>
              <a:schemeClr val="accent4">
                <a:lumMod val="60000"/>
                <a:lumOff val="40000"/>
              </a:schemeClr>
            </a:solidFill>
          </a:ln>
        </p:spPr>
        <p:txBody>
          <a:bodyPr wrap="square" lIns="36000" rIns="36000" rtlCol="0">
            <a:spAutoFit/>
          </a:bodyPr>
          <a:lstStyle/>
          <a:p>
            <a:r>
              <a:rPr lang="ca-ES" sz="1600" dirty="0">
                <a:solidFill>
                  <a:schemeClr val="accent1">
                    <a:lumMod val="50000"/>
                  </a:schemeClr>
                </a:solidFill>
              </a:rPr>
              <a:t>Embassament de l’Albagés</a:t>
            </a:r>
          </a:p>
        </p:txBody>
      </p:sp>
      <p:sp>
        <p:nvSpPr>
          <p:cNvPr id="15" name="QuadreDeText 14">
            <a:extLst>
              <a:ext uri="{FF2B5EF4-FFF2-40B4-BE49-F238E27FC236}">
                <a16:creationId xmlns:a16="http://schemas.microsoft.com/office/drawing/2014/main" id="{3FC1144F-6EA1-161F-DD18-204F99C4553F}"/>
              </a:ext>
            </a:extLst>
          </p:cNvPr>
          <p:cNvSpPr txBox="1"/>
          <p:nvPr/>
        </p:nvSpPr>
        <p:spPr>
          <a:xfrm>
            <a:off x="415229" y="2065226"/>
            <a:ext cx="2154061" cy="338554"/>
          </a:xfrm>
          <a:prstGeom prst="rect">
            <a:avLst/>
          </a:prstGeom>
          <a:solidFill>
            <a:schemeClr val="accent4">
              <a:lumMod val="60000"/>
              <a:lumOff val="40000"/>
            </a:schemeClr>
          </a:solidFill>
          <a:ln>
            <a:solidFill>
              <a:schemeClr val="accent4">
                <a:lumMod val="60000"/>
                <a:lumOff val="40000"/>
              </a:schemeClr>
            </a:solidFill>
          </a:ln>
        </p:spPr>
        <p:txBody>
          <a:bodyPr wrap="square" rtlCol="0">
            <a:spAutoFit/>
          </a:bodyPr>
          <a:lstStyle/>
          <a:p>
            <a:r>
              <a:rPr lang="ca-ES" sz="1600" dirty="0">
                <a:solidFill>
                  <a:schemeClr val="accent1">
                    <a:lumMod val="50000"/>
                  </a:schemeClr>
                </a:solidFill>
              </a:rPr>
              <a:t>Embassament de Rialb</a:t>
            </a:r>
          </a:p>
        </p:txBody>
      </p:sp>
      <p:sp>
        <p:nvSpPr>
          <p:cNvPr id="14" name="QuadreDeText 13">
            <a:extLst>
              <a:ext uri="{FF2B5EF4-FFF2-40B4-BE49-F238E27FC236}">
                <a16:creationId xmlns:a16="http://schemas.microsoft.com/office/drawing/2014/main" id="{1831B277-A4C0-1314-2674-50A660B8C9B4}"/>
              </a:ext>
            </a:extLst>
          </p:cNvPr>
          <p:cNvSpPr txBox="1"/>
          <p:nvPr/>
        </p:nvSpPr>
        <p:spPr>
          <a:xfrm>
            <a:off x="2174502" y="5540769"/>
            <a:ext cx="2635623" cy="338554"/>
          </a:xfrm>
          <a:prstGeom prst="rect">
            <a:avLst/>
          </a:prstGeom>
          <a:solidFill>
            <a:schemeClr val="accent4">
              <a:lumMod val="60000"/>
              <a:lumOff val="40000"/>
            </a:schemeClr>
          </a:solidFill>
          <a:ln>
            <a:solidFill>
              <a:schemeClr val="accent4">
                <a:lumMod val="60000"/>
                <a:lumOff val="40000"/>
              </a:schemeClr>
            </a:solidFill>
          </a:ln>
        </p:spPr>
        <p:txBody>
          <a:bodyPr wrap="square" rtlCol="0">
            <a:spAutoFit/>
          </a:bodyPr>
          <a:lstStyle/>
          <a:p>
            <a:r>
              <a:rPr lang="ca-ES" sz="1600" dirty="0">
                <a:solidFill>
                  <a:schemeClr val="accent1">
                    <a:lumMod val="50000"/>
                  </a:schemeClr>
                </a:solidFill>
              </a:rPr>
              <a:t>Xarxa de regulació i transport</a:t>
            </a:r>
          </a:p>
        </p:txBody>
      </p:sp>
      <p:sp>
        <p:nvSpPr>
          <p:cNvPr id="8" name="Contenidor de contingut 2">
            <a:extLst>
              <a:ext uri="{FF2B5EF4-FFF2-40B4-BE49-F238E27FC236}">
                <a16:creationId xmlns:a16="http://schemas.microsoft.com/office/drawing/2014/main" id="{73C13AF5-4F42-F701-D1EA-4103061429CD}"/>
              </a:ext>
            </a:extLst>
          </p:cNvPr>
          <p:cNvSpPr txBox="1">
            <a:spLocks/>
          </p:cNvSpPr>
          <p:nvPr/>
        </p:nvSpPr>
        <p:spPr>
          <a:xfrm>
            <a:off x="4520752" y="1527984"/>
            <a:ext cx="7341396" cy="48283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Tx/>
              <a:buBlip>
                <a:blip r:embed="rId3"/>
              </a:buBlip>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B003E"/>
              </a:buClr>
              <a:buFont typeface="Arial" panose="020B0604020202020204" pitchFamily="34" charset="0"/>
              <a:buChar char="•"/>
              <a:defRPr sz="16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B003E"/>
              </a:buClr>
              <a:buFont typeface="Wingdings" panose="05000000000000000000" pitchFamily="2" charset="2"/>
              <a:buChar char="Ø"/>
              <a:defRPr sz="14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B003E"/>
              </a:buClr>
              <a:buFont typeface="Wingdings" panose="05000000000000000000" pitchFamily="2" charset="2"/>
              <a:buChar char="§"/>
              <a:defRPr sz="14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B003E"/>
              </a:buClr>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2925" lvl="1" indent="-276225">
              <a:lnSpc>
                <a:spcPct val="100000"/>
              </a:lnSpc>
              <a:spcBef>
                <a:spcPts val="1000"/>
              </a:spcBef>
              <a:buFont typeface="Arial" panose="020B0604020202020204" pitchFamily="34" charset="0"/>
              <a:buBlip>
                <a:blip r:embed="rId3"/>
              </a:buBlip>
            </a:pPr>
            <a:r>
              <a:rPr lang="ca-ES" sz="1850" b="1" dirty="0">
                <a:latin typeface="Calibri (cos)"/>
                <a:cs typeface="Times New Roman" panose="02020603050405020304" pitchFamily="18" charset="0"/>
              </a:rPr>
              <a:t>Xarxa de regulació i transport</a:t>
            </a:r>
            <a:r>
              <a:rPr lang="ca-ES" sz="1850" dirty="0">
                <a:latin typeface="Calibri (cos)"/>
                <a:cs typeface="Times New Roman" panose="02020603050405020304" pitchFamily="18" charset="0"/>
              </a:rPr>
              <a:t>, integrada per:</a:t>
            </a:r>
          </a:p>
          <a:p>
            <a:pPr marL="534988" lvl="1" indent="-271463" algn="just"/>
            <a:r>
              <a:rPr lang="ca-ES" sz="1850" dirty="0">
                <a:latin typeface="Calibri (cos)"/>
                <a:ea typeface="Times New Roman" panose="02020603050405020304" pitchFamily="18" charset="0"/>
                <a:cs typeface="Times New Roman" panose="02020603050405020304" pitchFamily="18" charset="0"/>
              </a:rPr>
              <a:t>La </a:t>
            </a:r>
            <a:r>
              <a:rPr lang="ca-ES" sz="1850" b="1" dirty="0">
                <a:latin typeface="Calibri (cos)"/>
                <a:ea typeface="Times New Roman" panose="02020603050405020304" pitchFamily="18" charset="0"/>
                <a:cs typeface="Times New Roman" panose="02020603050405020304" pitchFamily="18" charset="0"/>
              </a:rPr>
              <a:t>captació </a:t>
            </a:r>
            <a:r>
              <a:rPr lang="ca-ES" sz="1850" b="1" dirty="0">
                <a:latin typeface="Calibri (cos)"/>
                <a:cs typeface="Times New Roman" panose="02020603050405020304" pitchFamily="18" charset="0"/>
              </a:rPr>
              <a:t>principal de l’embassament de Rialb</a:t>
            </a:r>
            <a:r>
              <a:rPr lang="ca-ES" sz="1850" dirty="0">
                <a:latin typeface="Calibri (cos)"/>
                <a:cs typeface="Times New Roman" panose="02020603050405020304" pitchFamily="18" charset="0"/>
              </a:rPr>
              <a:t>, que comporta la impulsió i connexió des de l’embassament fins al Canal Segarra-Garrigues i inclou, entre altres actuacions, la construcció d’una estació de bombeig. </a:t>
            </a:r>
          </a:p>
          <a:p>
            <a:pPr marL="534988" lvl="1" indent="-266700" algn="just"/>
            <a:r>
              <a:rPr lang="ca-ES" sz="1850" dirty="0">
                <a:latin typeface="Calibri (cos)"/>
              </a:rPr>
              <a:t>Un </a:t>
            </a:r>
            <a:r>
              <a:rPr lang="ca-ES" sz="1850" b="1" dirty="0">
                <a:latin typeface="Calibri (cos)"/>
              </a:rPr>
              <a:t>canal principal</a:t>
            </a:r>
            <a:r>
              <a:rPr lang="ca-ES" sz="1850" dirty="0">
                <a:latin typeface="Calibri (cos)"/>
              </a:rPr>
              <a:t> </a:t>
            </a:r>
            <a:r>
              <a:rPr lang="ca-ES" sz="1850" dirty="0">
                <a:latin typeface="Calibri (cos)"/>
                <a:cs typeface="Times New Roman" panose="02020603050405020304" pitchFamily="18" charset="0"/>
              </a:rPr>
              <a:t>per al transport de l’aigua, que uneix l’embassament de Rialb i l’embassament de l’Albagés. Té una longitud de 84,76 km i la capacitat de transport és de 35 m</a:t>
            </a:r>
            <a:r>
              <a:rPr lang="ca-ES" sz="1850" baseline="30000" dirty="0">
                <a:latin typeface="Calibri (cos)"/>
                <a:cs typeface="Times New Roman" panose="02020603050405020304" pitchFamily="18" charset="0"/>
              </a:rPr>
              <a:t>3</a:t>
            </a:r>
            <a:r>
              <a:rPr lang="ca-ES" sz="1850" dirty="0">
                <a:latin typeface="Calibri (cos)"/>
                <a:cs typeface="Times New Roman" panose="02020603050405020304" pitchFamily="18" charset="0"/>
              </a:rPr>
              <a:t>/s en el seu tram inicial, en les immediateses de l’embassament de Rialb, i es redueix de forma telescòpica fins a l’embassament de l’Albagés, on acaba. El canal disposa de diverses preses d’aigua que permetran els usos previstos en ambdós marges del canal.</a:t>
            </a:r>
            <a:endParaRPr lang="ca-ES" sz="1850" dirty="0">
              <a:latin typeface="Calibri (cos)"/>
            </a:endParaRPr>
          </a:p>
          <a:p>
            <a:pPr marL="534988" lvl="1" indent="-266700" algn="just"/>
            <a:r>
              <a:rPr lang="ca-ES" sz="1850" b="1" dirty="0">
                <a:latin typeface="Calibri (cos)"/>
              </a:rPr>
              <a:t>L’embassament de l’Albagés</a:t>
            </a:r>
            <a:r>
              <a:rPr lang="ca-ES" sz="1850" dirty="0">
                <a:latin typeface="Calibri (cos)"/>
              </a:rPr>
              <a:t>, </a:t>
            </a:r>
            <a:r>
              <a:rPr lang="ca-ES" sz="1850" dirty="0">
                <a:latin typeface="Calibri (cos)"/>
                <a:cs typeface="Times New Roman" panose="02020603050405020304" pitchFamily="18" charset="0"/>
              </a:rPr>
              <a:t>de 80 hm</a:t>
            </a:r>
            <a:r>
              <a:rPr lang="ca-ES" sz="1850" baseline="30000" dirty="0">
                <a:latin typeface="Calibri (cos)"/>
                <a:cs typeface="Times New Roman" panose="02020603050405020304" pitchFamily="18" charset="0"/>
              </a:rPr>
              <a:t>3</a:t>
            </a:r>
            <a:r>
              <a:rPr lang="ca-ES" sz="1850" dirty="0">
                <a:latin typeface="Calibri (cos)"/>
                <a:cs typeface="Times New Roman" panose="02020603050405020304" pitchFamily="18" charset="0"/>
              </a:rPr>
              <a:t> de capacitat, situat al final del canal principal. Té una funció reguladora entre el canal i els sectors de reg que proveeix. Les aportacions de l’embassament procedeixen, en una petita part, del riu Set, i en la seva gran majoria dels cabals derivats del riu Segre captats a l’embassament de Rialb i transportats pel canal principal.</a:t>
            </a:r>
            <a:endParaRPr lang="ca-ES" sz="1850" dirty="0">
              <a:latin typeface="Calibri (cos)"/>
            </a:endParaRPr>
          </a:p>
        </p:txBody>
      </p:sp>
    </p:spTree>
    <p:extLst>
      <p:ext uri="{BB962C8B-B14F-4D97-AF65-F5344CB8AC3E}">
        <p14:creationId xmlns:p14="http://schemas.microsoft.com/office/powerpoint/2010/main" val="733054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idor de contingut 5">
            <a:extLst>
              <a:ext uri="{FF2B5EF4-FFF2-40B4-BE49-F238E27FC236}">
                <a16:creationId xmlns:a16="http://schemas.microsoft.com/office/drawing/2014/main" id="{C22CD883-3287-79E0-B8C3-CC4D7AF2EC32}"/>
              </a:ext>
            </a:extLst>
          </p:cNvPr>
          <p:cNvPicPr>
            <a:picLocks noChangeAspect="1"/>
          </p:cNvPicPr>
          <p:nvPr/>
        </p:nvPicPr>
        <p:blipFill>
          <a:blip r:embed="rId2"/>
          <a:stretch>
            <a:fillRect/>
          </a:stretch>
        </p:blipFill>
        <p:spPr>
          <a:xfrm>
            <a:off x="1159784" y="1512445"/>
            <a:ext cx="3664922" cy="4460296"/>
          </a:xfrm>
          <a:prstGeom prst="rect">
            <a:avLst/>
          </a:prstGeom>
          <a:noFill/>
        </p:spPr>
      </p:pic>
      <p:sp>
        <p:nvSpPr>
          <p:cNvPr id="4" name="Contenidor de número de diapositiva 3">
            <a:extLst>
              <a:ext uri="{FF2B5EF4-FFF2-40B4-BE49-F238E27FC236}">
                <a16:creationId xmlns:a16="http://schemas.microsoft.com/office/drawing/2014/main" id="{F3216279-5149-89B0-3E7C-5B04D28C6A1F}"/>
              </a:ext>
            </a:extLst>
          </p:cNvPr>
          <p:cNvSpPr>
            <a:spLocks noGrp="1"/>
          </p:cNvSpPr>
          <p:nvPr>
            <p:ph type="sldNum" sz="quarter" idx="12"/>
          </p:nvPr>
        </p:nvSpPr>
        <p:spPr>
          <a:xfrm>
            <a:off x="8610600" y="6356350"/>
            <a:ext cx="2743200" cy="365125"/>
          </a:xfrm>
        </p:spPr>
        <p:txBody>
          <a:bodyPr anchor="ctr">
            <a:normAutofit/>
          </a:bodyPr>
          <a:lstStyle/>
          <a:p>
            <a:pPr>
              <a:spcAft>
                <a:spcPts val="600"/>
              </a:spcAft>
              <a:defRPr/>
            </a:pPr>
            <a:fld id="{DBB8689D-99F4-4013-966A-585EAC837C0C}" type="slidenum">
              <a:rPr lang="ca-ES" smtClean="0"/>
              <a:pPr>
                <a:spcAft>
                  <a:spcPts val="600"/>
                </a:spcAft>
                <a:defRPr/>
              </a:pPr>
              <a:t>7</a:t>
            </a:fld>
            <a:endParaRPr lang="ca-ES"/>
          </a:p>
        </p:txBody>
      </p:sp>
      <p:pic>
        <p:nvPicPr>
          <p:cNvPr id="10" name="Contenidor de contingut 10">
            <a:extLst>
              <a:ext uri="{FF2B5EF4-FFF2-40B4-BE49-F238E27FC236}">
                <a16:creationId xmlns:a16="http://schemas.microsoft.com/office/drawing/2014/main" id="{1EFF4459-EF24-AD7D-7E09-6E2176149440}"/>
              </a:ext>
            </a:extLst>
          </p:cNvPr>
          <p:cNvPicPr>
            <a:picLocks noChangeAspect="1"/>
          </p:cNvPicPr>
          <p:nvPr/>
        </p:nvPicPr>
        <p:blipFill>
          <a:blip r:embed="rId3"/>
          <a:stretch>
            <a:fillRect/>
          </a:stretch>
        </p:blipFill>
        <p:spPr>
          <a:xfrm>
            <a:off x="5170263" y="1574270"/>
            <a:ext cx="6183537" cy="4398471"/>
          </a:xfrm>
          <a:prstGeom prst="rect">
            <a:avLst/>
          </a:prstGeom>
        </p:spPr>
      </p:pic>
      <p:sp>
        <p:nvSpPr>
          <p:cNvPr id="14" name="QuadreDeText 13">
            <a:extLst>
              <a:ext uri="{FF2B5EF4-FFF2-40B4-BE49-F238E27FC236}">
                <a16:creationId xmlns:a16="http://schemas.microsoft.com/office/drawing/2014/main" id="{C5BC97B1-9618-8B53-54D8-1DA5FA8C4243}"/>
              </a:ext>
            </a:extLst>
          </p:cNvPr>
          <p:cNvSpPr txBox="1"/>
          <p:nvPr/>
        </p:nvSpPr>
        <p:spPr>
          <a:xfrm>
            <a:off x="3643918" y="6239250"/>
            <a:ext cx="4618113" cy="369332"/>
          </a:xfrm>
          <a:prstGeom prst="rect">
            <a:avLst/>
          </a:prstGeom>
          <a:noFill/>
        </p:spPr>
        <p:txBody>
          <a:bodyPr wrap="square" rtlCol="0">
            <a:spAutoFit/>
          </a:bodyPr>
          <a:lstStyle/>
          <a:p>
            <a:pPr algn="l"/>
            <a:r>
              <a:rPr lang="ca-ES" b="1" dirty="0">
                <a:solidFill>
                  <a:srgbClr val="AB003E"/>
                </a:solidFill>
                <a:latin typeface="+mj-lt"/>
                <a:ea typeface="+mj-ea"/>
                <a:cs typeface="+mj-cs"/>
              </a:rPr>
              <a:t>Font: Aguas de las </a:t>
            </a:r>
            <a:r>
              <a:rPr lang="ca-ES" b="1" dirty="0" err="1">
                <a:solidFill>
                  <a:srgbClr val="AB003E"/>
                </a:solidFill>
                <a:latin typeface="+mj-lt"/>
                <a:ea typeface="+mj-ea"/>
                <a:cs typeface="+mj-cs"/>
              </a:rPr>
              <a:t>Cuencas</a:t>
            </a:r>
            <a:r>
              <a:rPr lang="ca-ES" b="1" dirty="0">
                <a:solidFill>
                  <a:srgbClr val="AB003E"/>
                </a:solidFill>
                <a:latin typeface="+mj-lt"/>
                <a:ea typeface="+mj-ea"/>
                <a:cs typeface="+mj-cs"/>
              </a:rPr>
              <a:t> de España, S.A</a:t>
            </a:r>
          </a:p>
        </p:txBody>
      </p:sp>
      <p:sp>
        <p:nvSpPr>
          <p:cNvPr id="9" name="Títol 1">
            <a:extLst>
              <a:ext uri="{FF2B5EF4-FFF2-40B4-BE49-F238E27FC236}">
                <a16:creationId xmlns:a16="http://schemas.microsoft.com/office/drawing/2014/main" id="{1FA5C3B2-67DF-D3F6-FAD3-E8154D78446D}"/>
              </a:ext>
            </a:extLst>
          </p:cNvPr>
          <p:cNvSpPr>
            <a:spLocks noGrp="1"/>
          </p:cNvSpPr>
          <p:nvPr>
            <p:ph type="title"/>
          </p:nvPr>
        </p:nvSpPr>
        <p:spPr>
          <a:xfrm>
            <a:off x="336550" y="556180"/>
            <a:ext cx="11525598" cy="584463"/>
          </a:xfrm>
        </p:spPr>
        <p:txBody>
          <a:bodyPr>
            <a:noAutofit/>
          </a:bodyPr>
          <a:lstStyle/>
          <a:p>
            <a:r>
              <a:rPr lang="ca-ES" sz="2400" dirty="0">
                <a:latin typeface="+mn-lt"/>
              </a:rPr>
              <a:t>XARXA DE REGULACIÓ I TRANSPORT. CANAL PRINCIPAL</a:t>
            </a:r>
            <a:endParaRPr lang="ca-ES" sz="2400" dirty="0"/>
          </a:p>
        </p:txBody>
      </p:sp>
    </p:spTree>
    <p:extLst>
      <p:ext uri="{BB962C8B-B14F-4D97-AF65-F5344CB8AC3E}">
        <p14:creationId xmlns:p14="http://schemas.microsoft.com/office/powerpoint/2010/main" val="2701310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idor de número de diapositiva 3">
            <a:extLst>
              <a:ext uri="{FF2B5EF4-FFF2-40B4-BE49-F238E27FC236}">
                <a16:creationId xmlns:a16="http://schemas.microsoft.com/office/drawing/2014/main" id="{F3216279-5149-89B0-3E7C-5B04D28C6A1F}"/>
              </a:ext>
            </a:extLst>
          </p:cNvPr>
          <p:cNvSpPr>
            <a:spLocks noGrp="1"/>
          </p:cNvSpPr>
          <p:nvPr>
            <p:ph type="sldNum" sz="quarter" idx="12"/>
          </p:nvPr>
        </p:nvSpPr>
        <p:spPr>
          <a:xfrm>
            <a:off x="8610600" y="6356350"/>
            <a:ext cx="2743200" cy="365125"/>
          </a:xfrm>
        </p:spPr>
        <p:txBody>
          <a:bodyPr anchor="ctr">
            <a:normAutofit/>
          </a:bodyPr>
          <a:lstStyle/>
          <a:p>
            <a:pPr>
              <a:spcAft>
                <a:spcPts val="600"/>
              </a:spcAft>
              <a:defRPr/>
            </a:pPr>
            <a:fld id="{DBB8689D-99F4-4013-966A-585EAC837C0C}" type="slidenum">
              <a:rPr lang="ca-ES" smtClean="0"/>
              <a:pPr>
                <a:spcAft>
                  <a:spcPts val="600"/>
                </a:spcAft>
                <a:defRPr/>
              </a:pPr>
              <a:t>8</a:t>
            </a:fld>
            <a:endParaRPr lang="ca-ES"/>
          </a:p>
        </p:txBody>
      </p:sp>
      <p:pic>
        <p:nvPicPr>
          <p:cNvPr id="8" name="Imatge 7" descr="Imatge que conté Fotografia aèria, aigua, muntanya, a l’aire lliure&#10;&#10;Descripció generada automàticament">
            <a:extLst>
              <a:ext uri="{FF2B5EF4-FFF2-40B4-BE49-F238E27FC236}">
                <a16:creationId xmlns:a16="http://schemas.microsoft.com/office/drawing/2014/main" id="{3C5D5230-781A-654C-8CB7-8D314DE28C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9465" y="1791868"/>
            <a:ext cx="5512355" cy="4134266"/>
          </a:xfrm>
          <a:prstGeom prst="rect">
            <a:avLst/>
          </a:prstGeom>
        </p:spPr>
      </p:pic>
      <p:sp>
        <p:nvSpPr>
          <p:cNvPr id="12" name="QuadreDeText 11">
            <a:extLst>
              <a:ext uri="{FF2B5EF4-FFF2-40B4-BE49-F238E27FC236}">
                <a16:creationId xmlns:a16="http://schemas.microsoft.com/office/drawing/2014/main" id="{7B04D1E8-77C0-A619-BA66-4B27100E1461}"/>
              </a:ext>
            </a:extLst>
          </p:cNvPr>
          <p:cNvSpPr txBox="1"/>
          <p:nvPr/>
        </p:nvSpPr>
        <p:spPr>
          <a:xfrm>
            <a:off x="623452" y="1430893"/>
            <a:ext cx="3144223" cy="369332"/>
          </a:xfrm>
          <a:prstGeom prst="rect">
            <a:avLst/>
          </a:prstGeom>
          <a:noFill/>
        </p:spPr>
        <p:txBody>
          <a:bodyPr wrap="square">
            <a:spAutoFit/>
          </a:bodyPr>
          <a:lstStyle/>
          <a:p>
            <a:r>
              <a:rPr lang="ca-ES" b="1" dirty="0"/>
              <a:t>Canal principal </a:t>
            </a:r>
          </a:p>
        </p:txBody>
      </p:sp>
      <p:sp>
        <p:nvSpPr>
          <p:cNvPr id="13" name="QuadreDeText 12">
            <a:extLst>
              <a:ext uri="{FF2B5EF4-FFF2-40B4-BE49-F238E27FC236}">
                <a16:creationId xmlns:a16="http://schemas.microsoft.com/office/drawing/2014/main" id="{65F2F776-8951-EB71-26CD-38B34EE47CC2}"/>
              </a:ext>
            </a:extLst>
          </p:cNvPr>
          <p:cNvSpPr txBox="1"/>
          <p:nvPr/>
        </p:nvSpPr>
        <p:spPr>
          <a:xfrm>
            <a:off x="5994828" y="1453314"/>
            <a:ext cx="3161784" cy="369332"/>
          </a:xfrm>
          <a:prstGeom prst="rect">
            <a:avLst/>
          </a:prstGeom>
          <a:noFill/>
        </p:spPr>
        <p:txBody>
          <a:bodyPr wrap="square">
            <a:spAutoFit/>
          </a:bodyPr>
          <a:lstStyle/>
          <a:p>
            <a:r>
              <a:rPr lang="ca-ES" b="1" dirty="0"/>
              <a:t>Embassament de l’Albagés</a:t>
            </a:r>
          </a:p>
        </p:txBody>
      </p:sp>
      <p:pic>
        <p:nvPicPr>
          <p:cNvPr id="3" name="Contenidor de contingut 5" descr="Imatge que conté terra, edifici, brutícia&#10;&#10;Descripció generada automàticament">
            <a:extLst>
              <a:ext uri="{FF2B5EF4-FFF2-40B4-BE49-F238E27FC236}">
                <a16:creationId xmlns:a16="http://schemas.microsoft.com/office/drawing/2014/main" id="{45526D13-859D-8DF4-6FB0-C52277EE9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580" y="1769447"/>
            <a:ext cx="4987637" cy="4104012"/>
          </a:xfrm>
          <a:prstGeom prst="rect">
            <a:avLst/>
          </a:prstGeom>
        </p:spPr>
      </p:pic>
      <p:sp>
        <p:nvSpPr>
          <p:cNvPr id="6" name="Títol 1">
            <a:extLst>
              <a:ext uri="{FF2B5EF4-FFF2-40B4-BE49-F238E27FC236}">
                <a16:creationId xmlns:a16="http://schemas.microsoft.com/office/drawing/2014/main" id="{EA9C2051-1F99-8779-0FF2-622A4BBCA6E8}"/>
              </a:ext>
            </a:extLst>
          </p:cNvPr>
          <p:cNvSpPr>
            <a:spLocks noGrp="1"/>
          </p:cNvSpPr>
          <p:nvPr>
            <p:ph type="title"/>
          </p:nvPr>
        </p:nvSpPr>
        <p:spPr>
          <a:xfrm>
            <a:off x="336550" y="556180"/>
            <a:ext cx="11525598" cy="584463"/>
          </a:xfrm>
        </p:spPr>
        <p:txBody>
          <a:bodyPr>
            <a:noAutofit/>
          </a:bodyPr>
          <a:lstStyle/>
          <a:p>
            <a:r>
              <a:rPr lang="ca-ES" sz="2400" dirty="0">
                <a:latin typeface="+mn-lt"/>
              </a:rPr>
              <a:t>XARXA DE REGULACIÓ I TRANSPORT</a:t>
            </a:r>
            <a:endParaRPr lang="ca-ES" sz="2400" dirty="0"/>
          </a:p>
        </p:txBody>
      </p:sp>
      <p:sp>
        <p:nvSpPr>
          <p:cNvPr id="2" name="QuadreDeText 1">
            <a:extLst>
              <a:ext uri="{FF2B5EF4-FFF2-40B4-BE49-F238E27FC236}">
                <a16:creationId xmlns:a16="http://schemas.microsoft.com/office/drawing/2014/main" id="{66FE2861-53AD-6E76-5259-CDD3816A513F}"/>
              </a:ext>
            </a:extLst>
          </p:cNvPr>
          <p:cNvSpPr txBox="1"/>
          <p:nvPr/>
        </p:nvSpPr>
        <p:spPr>
          <a:xfrm>
            <a:off x="603077" y="5887499"/>
            <a:ext cx="3597637" cy="230832"/>
          </a:xfrm>
          <a:prstGeom prst="rect">
            <a:avLst/>
          </a:prstGeom>
          <a:noFill/>
        </p:spPr>
        <p:txBody>
          <a:bodyPr wrap="square" rtlCol="0">
            <a:spAutoFit/>
          </a:bodyPr>
          <a:lstStyle/>
          <a:p>
            <a:pPr algn="l"/>
            <a:r>
              <a:rPr lang="ca-ES" sz="900" b="1" dirty="0">
                <a:solidFill>
                  <a:srgbClr val="AB003E"/>
                </a:solidFill>
                <a:latin typeface="+mj-lt"/>
                <a:ea typeface="+mj-ea"/>
                <a:cs typeface="+mj-cs"/>
              </a:rPr>
              <a:t>Font: Comunitat General de Regants  Canal Segarra Garrigues</a:t>
            </a:r>
          </a:p>
        </p:txBody>
      </p:sp>
      <p:sp>
        <p:nvSpPr>
          <p:cNvPr id="5" name="QuadreDeText 4">
            <a:extLst>
              <a:ext uri="{FF2B5EF4-FFF2-40B4-BE49-F238E27FC236}">
                <a16:creationId xmlns:a16="http://schemas.microsoft.com/office/drawing/2014/main" id="{4E231D7A-9DBD-81B4-CBAE-2D4EDED741D9}"/>
              </a:ext>
            </a:extLst>
          </p:cNvPr>
          <p:cNvSpPr txBox="1"/>
          <p:nvPr/>
        </p:nvSpPr>
        <p:spPr>
          <a:xfrm>
            <a:off x="5960192" y="5926134"/>
            <a:ext cx="3610652" cy="230832"/>
          </a:xfrm>
          <a:prstGeom prst="rect">
            <a:avLst/>
          </a:prstGeom>
          <a:noFill/>
        </p:spPr>
        <p:txBody>
          <a:bodyPr wrap="square" rtlCol="0">
            <a:spAutoFit/>
          </a:bodyPr>
          <a:lstStyle/>
          <a:p>
            <a:pPr algn="l"/>
            <a:r>
              <a:rPr lang="ca-ES" sz="900" b="1" dirty="0">
                <a:solidFill>
                  <a:srgbClr val="AB003E"/>
                </a:solidFill>
                <a:latin typeface="+mj-lt"/>
                <a:ea typeface="+mj-ea"/>
                <a:cs typeface="+mj-cs"/>
              </a:rPr>
              <a:t>Font: Aigües del Segarra Garrigues, SA</a:t>
            </a:r>
          </a:p>
        </p:txBody>
      </p:sp>
    </p:spTree>
    <p:extLst>
      <p:ext uri="{BB962C8B-B14F-4D97-AF65-F5344CB8AC3E}">
        <p14:creationId xmlns:p14="http://schemas.microsoft.com/office/powerpoint/2010/main" val="2660771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78FEAD96-B258-7630-8536-CB2888ED594F}"/>
              </a:ext>
            </a:extLst>
          </p:cNvPr>
          <p:cNvSpPr>
            <a:spLocks noGrp="1"/>
          </p:cNvSpPr>
          <p:nvPr>
            <p:ph type="title"/>
          </p:nvPr>
        </p:nvSpPr>
        <p:spPr/>
        <p:txBody>
          <a:bodyPr vert="horz" lIns="91440" tIns="45720" rIns="91440" bIns="45720" rtlCol="0" anchor="ctr">
            <a:normAutofit/>
          </a:bodyPr>
          <a:lstStyle/>
          <a:p>
            <a:r>
              <a:rPr lang="ca-ES" dirty="0">
                <a:latin typeface="+mn-lt"/>
              </a:rPr>
              <a:t>DESCRIPCIÓ DEL CANAL SEGARRA-GARRIGUES: XARXA DE DISTRIBUCIÓ</a:t>
            </a:r>
            <a:endParaRPr lang="ca-ES" dirty="0">
              <a:latin typeface="Calibri (cos)"/>
            </a:endParaRPr>
          </a:p>
        </p:txBody>
      </p:sp>
      <p:sp>
        <p:nvSpPr>
          <p:cNvPr id="3" name="Contenidor de contingut 2">
            <a:extLst>
              <a:ext uri="{FF2B5EF4-FFF2-40B4-BE49-F238E27FC236}">
                <a16:creationId xmlns:a16="http://schemas.microsoft.com/office/drawing/2014/main" id="{0B92E3D8-B850-2321-25FD-781F29453A5F}"/>
              </a:ext>
            </a:extLst>
          </p:cNvPr>
          <p:cNvSpPr>
            <a:spLocks noGrp="1"/>
          </p:cNvSpPr>
          <p:nvPr>
            <p:ph idx="1"/>
          </p:nvPr>
        </p:nvSpPr>
        <p:spPr>
          <a:xfrm>
            <a:off x="428624" y="1466849"/>
            <a:ext cx="11525597" cy="4711411"/>
          </a:xfrm>
        </p:spPr>
        <p:txBody>
          <a:bodyPr>
            <a:noAutofit/>
          </a:bodyPr>
          <a:lstStyle/>
          <a:p>
            <a:pPr algn="just">
              <a:lnSpc>
                <a:spcPct val="100000"/>
              </a:lnSpc>
            </a:pPr>
            <a:r>
              <a:rPr lang="ca-ES" sz="2200" dirty="0">
                <a:effectLst/>
                <a:latin typeface="Calibri (cos)"/>
                <a:ea typeface="Times New Roman" panose="02020603050405020304" pitchFamily="18" charset="0"/>
                <a:cs typeface="Times New Roman" panose="02020603050405020304" pitchFamily="18" charset="0"/>
              </a:rPr>
              <a:t>El </a:t>
            </a:r>
            <a:r>
              <a:rPr lang="ca-ES" sz="2200" b="1" dirty="0">
                <a:effectLst/>
                <a:latin typeface="Calibri (cos)"/>
                <a:ea typeface="Times New Roman" panose="02020603050405020304" pitchFamily="18" charset="0"/>
                <a:cs typeface="Times New Roman" panose="02020603050405020304" pitchFamily="18" charset="0"/>
              </a:rPr>
              <a:t>projecte inicial</a:t>
            </a:r>
            <a:r>
              <a:rPr lang="ca-ES" sz="2200" dirty="0">
                <a:effectLst/>
                <a:latin typeface="Calibri (cos)"/>
                <a:ea typeface="Times New Roman" panose="02020603050405020304" pitchFamily="18" charset="0"/>
                <a:cs typeface="Times New Roman" panose="02020603050405020304" pitchFamily="18" charset="0"/>
              </a:rPr>
              <a:t> del Canal Segarra-Garrigues preveia una xarxa de distribució per regar </a:t>
            </a:r>
            <a:r>
              <a:rPr lang="ca-ES" sz="2200" b="1" dirty="0">
                <a:effectLst/>
                <a:latin typeface="Calibri (cos)"/>
                <a:ea typeface="Times New Roman" panose="02020603050405020304" pitchFamily="18" charset="0"/>
                <a:cs typeface="Times New Roman" panose="02020603050405020304" pitchFamily="18" charset="0"/>
              </a:rPr>
              <a:t>70.150 ha de superfície agrària útil</a:t>
            </a:r>
            <a:r>
              <a:rPr lang="ca-ES" sz="2200" dirty="0">
                <a:effectLst/>
                <a:latin typeface="Calibri (cos)"/>
                <a:ea typeface="Times New Roman" panose="02020603050405020304" pitchFamily="18" charset="0"/>
                <a:cs typeface="Times New Roman" panose="02020603050405020304" pitchFamily="18" charset="0"/>
              </a:rPr>
              <a:t> que es distribuïen en un total de </a:t>
            </a:r>
            <a:r>
              <a:rPr lang="ca-ES" sz="2200" b="1" dirty="0">
                <a:effectLst/>
                <a:latin typeface="Calibri (cos)"/>
                <a:ea typeface="Times New Roman" panose="02020603050405020304" pitchFamily="18" charset="0"/>
                <a:cs typeface="Times New Roman" panose="02020603050405020304" pitchFamily="18" charset="0"/>
              </a:rPr>
              <a:t>15 sectors de reg</a:t>
            </a:r>
            <a:r>
              <a:rPr lang="ca-ES" sz="2200" dirty="0">
                <a:effectLst/>
                <a:latin typeface="Calibri (cos)"/>
                <a:ea typeface="Times New Roman" panose="02020603050405020304" pitchFamily="18" charset="0"/>
                <a:cs typeface="Times New Roman" panose="02020603050405020304" pitchFamily="18" charset="0"/>
              </a:rPr>
              <a:t> i una dotació d’aigua de </a:t>
            </a:r>
            <a:r>
              <a:rPr lang="ca-ES" sz="2200" b="1" dirty="0">
                <a:effectLst/>
                <a:latin typeface="Calibri (cos)"/>
                <a:ea typeface="Times New Roman" panose="02020603050405020304" pitchFamily="18" charset="0"/>
                <a:cs typeface="Times New Roman" panose="02020603050405020304" pitchFamily="18" charset="0"/>
              </a:rPr>
              <a:t>342,03 hm</a:t>
            </a:r>
            <a:r>
              <a:rPr lang="ca-ES" sz="2200" b="1" baseline="30000" dirty="0">
                <a:effectLst/>
                <a:latin typeface="Calibri (cos)"/>
                <a:ea typeface="Times New Roman" panose="02020603050405020304" pitchFamily="18" charset="0"/>
                <a:cs typeface="Times New Roman" panose="02020603050405020304" pitchFamily="18" charset="0"/>
              </a:rPr>
              <a:t>3</a:t>
            </a:r>
            <a:r>
              <a:rPr lang="ca-ES" sz="2200" b="1" dirty="0">
                <a:effectLst/>
                <a:latin typeface="Calibri (cos)"/>
                <a:ea typeface="Times New Roman" panose="02020603050405020304" pitchFamily="18" charset="0"/>
                <a:cs typeface="Times New Roman" panose="02020603050405020304" pitchFamily="18" charset="0"/>
              </a:rPr>
              <a:t>/any</a:t>
            </a:r>
            <a:r>
              <a:rPr lang="ca-ES" sz="2200" dirty="0">
                <a:effectLst/>
                <a:latin typeface="Calibri (cos)"/>
                <a:ea typeface="Times New Roman" panose="02020603050405020304" pitchFamily="18" charset="0"/>
                <a:cs typeface="Times New Roman" panose="02020603050405020304" pitchFamily="18" charset="0"/>
              </a:rPr>
              <a:t>.</a:t>
            </a:r>
          </a:p>
          <a:p>
            <a:pPr algn="just">
              <a:lnSpc>
                <a:spcPct val="100000"/>
              </a:lnSpc>
            </a:pPr>
            <a:r>
              <a:rPr lang="ca-ES" sz="2200" dirty="0">
                <a:effectLst/>
                <a:latin typeface="Calibri (cos)"/>
                <a:ea typeface="Times New Roman" panose="02020603050405020304" pitchFamily="18" charset="0"/>
                <a:cs typeface="Times New Roman" panose="02020603050405020304" pitchFamily="18" charset="0"/>
              </a:rPr>
              <a:t>Es preveia que 47.110 ha (el 67,2%) estarien destinades a </a:t>
            </a:r>
            <a:r>
              <a:rPr lang="ca-ES" sz="2200" b="1" dirty="0">
                <a:effectLst/>
                <a:latin typeface="Calibri (cos)"/>
                <a:ea typeface="Times New Roman" panose="02020603050405020304" pitchFamily="18" charset="0"/>
                <a:cs typeface="Times New Roman" panose="02020603050405020304" pitchFamily="18" charset="0"/>
              </a:rPr>
              <a:t>reg de transformació</a:t>
            </a:r>
            <a:r>
              <a:rPr lang="ca-ES" sz="2200" dirty="0">
                <a:effectLst/>
                <a:latin typeface="Calibri (cos)"/>
                <a:ea typeface="Times New Roman" panose="02020603050405020304" pitchFamily="18" charset="0"/>
                <a:cs typeface="Times New Roman" panose="02020603050405020304" pitchFamily="18" charset="0"/>
              </a:rPr>
              <a:t>, que permet transformar els cultius de secà en cultius de regadiu, amb una dotació de 6.500 m</a:t>
            </a:r>
            <a:r>
              <a:rPr lang="ca-ES" sz="2200" baseline="30000" dirty="0">
                <a:effectLst/>
                <a:latin typeface="Calibri (cos)"/>
                <a:ea typeface="Times New Roman" panose="02020603050405020304" pitchFamily="18" charset="0"/>
                <a:cs typeface="Times New Roman" panose="02020603050405020304" pitchFamily="18" charset="0"/>
              </a:rPr>
              <a:t>3</a:t>
            </a:r>
            <a:r>
              <a:rPr lang="ca-ES" sz="2200" dirty="0">
                <a:effectLst/>
                <a:latin typeface="Calibri (cos)"/>
                <a:ea typeface="Times New Roman" panose="02020603050405020304" pitchFamily="18" charset="0"/>
                <a:cs typeface="Times New Roman" panose="02020603050405020304" pitchFamily="18" charset="0"/>
              </a:rPr>
              <a:t>/ha/any, i 23.040 ha (el 32,8%) estarien destinades a </a:t>
            </a:r>
            <a:r>
              <a:rPr lang="ca-ES" sz="2200" b="1" dirty="0">
                <a:effectLst/>
                <a:latin typeface="Calibri (cos)"/>
                <a:ea typeface="Times New Roman" panose="02020603050405020304" pitchFamily="18" charset="0"/>
                <a:cs typeface="Times New Roman" panose="02020603050405020304" pitchFamily="18" charset="0"/>
              </a:rPr>
              <a:t>reg de suport</a:t>
            </a:r>
            <a:r>
              <a:rPr lang="ca-ES" sz="2200" dirty="0">
                <a:effectLst/>
                <a:latin typeface="Calibri (cos)"/>
                <a:ea typeface="Times New Roman" panose="02020603050405020304" pitchFamily="18" charset="0"/>
                <a:cs typeface="Times New Roman" panose="02020603050405020304" pitchFamily="18" charset="0"/>
              </a:rPr>
              <a:t>, que dona suport als cultius de secà, 22.410 de les quals rebrien una dotació de 1.500 m</a:t>
            </a:r>
            <a:r>
              <a:rPr lang="ca-ES" sz="2200" baseline="30000" dirty="0">
                <a:effectLst/>
                <a:latin typeface="Calibri (cos)"/>
                <a:ea typeface="Times New Roman" panose="02020603050405020304" pitchFamily="18" charset="0"/>
                <a:cs typeface="Times New Roman" panose="02020603050405020304" pitchFamily="18" charset="0"/>
              </a:rPr>
              <a:t>3</a:t>
            </a:r>
            <a:r>
              <a:rPr lang="ca-ES" sz="2200" dirty="0">
                <a:effectLst/>
                <a:latin typeface="Calibri (cos)"/>
                <a:ea typeface="Times New Roman" panose="02020603050405020304" pitchFamily="18" charset="0"/>
                <a:cs typeface="Times New Roman" panose="02020603050405020304" pitchFamily="18" charset="0"/>
              </a:rPr>
              <a:t>/ha/any, i la resta, una dotació de 3.500 m</a:t>
            </a:r>
            <a:r>
              <a:rPr lang="ca-ES" sz="2200" baseline="30000" dirty="0">
                <a:effectLst/>
                <a:latin typeface="Calibri (cos)"/>
                <a:ea typeface="Times New Roman" panose="02020603050405020304" pitchFamily="18" charset="0"/>
                <a:cs typeface="Times New Roman" panose="02020603050405020304" pitchFamily="18" charset="0"/>
              </a:rPr>
              <a:t>3</a:t>
            </a:r>
            <a:r>
              <a:rPr lang="ca-ES" sz="2200" dirty="0">
                <a:effectLst/>
                <a:latin typeface="Calibri (cos)"/>
                <a:ea typeface="Times New Roman" panose="02020603050405020304" pitchFamily="18" charset="0"/>
                <a:cs typeface="Times New Roman" panose="02020603050405020304" pitchFamily="18" charset="0"/>
              </a:rPr>
              <a:t>/ha/any.</a:t>
            </a:r>
          </a:p>
          <a:p>
            <a:pPr algn="just">
              <a:lnSpc>
                <a:spcPct val="100000"/>
              </a:lnSpc>
            </a:pPr>
            <a:r>
              <a:rPr lang="ca-ES" sz="2200" dirty="0">
                <a:effectLst/>
                <a:latin typeface="Calibri (cos)"/>
                <a:ea typeface="Calibri" panose="020F0502020204030204" pitchFamily="34" charset="0"/>
                <a:cs typeface="Arial" panose="020B0604020202020204" pitchFamily="34" charset="0"/>
              </a:rPr>
              <a:t>Respecte al termini d’execució, </a:t>
            </a:r>
            <a:r>
              <a:rPr lang="ca-ES" sz="2200" dirty="0">
                <a:effectLst/>
                <a:latin typeface="Calibri (cos)"/>
                <a:ea typeface="Times New Roman" panose="02020603050405020304" pitchFamily="18" charset="0"/>
                <a:cs typeface="Times New Roman" panose="02020603050405020304" pitchFamily="18" charset="0"/>
              </a:rPr>
              <a:t>inicialment </a:t>
            </a:r>
            <a:r>
              <a:rPr lang="ca-ES" sz="2200" b="1" dirty="0">
                <a:effectLst/>
                <a:latin typeface="Calibri (cos)"/>
                <a:ea typeface="Times New Roman" panose="02020603050405020304" pitchFamily="18" charset="0"/>
                <a:cs typeface="Times New Roman" panose="02020603050405020304" pitchFamily="18" charset="0"/>
              </a:rPr>
              <a:t>es preveia la finalització de la concentració parcel·lària el 2010 </a:t>
            </a:r>
            <a:r>
              <a:rPr lang="ca-ES" sz="2200" dirty="0">
                <a:effectLst/>
                <a:latin typeface="Calibri (cos)"/>
                <a:ea typeface="Times New Roman" panose="02020603050405020304" pitchFamily="18" charset="0"/>
                <a:cs typeface="Times New Roman" panose="02020603050405020304" pitchFamily="18" charset="0"/>
              </a:rPr>
              <a:t>i la de </a:t>
            </a:r>
            <a:r>
              <a:rPr lang="ca-ES" sz="2200" b="1" dirty="0">
                <a:effectLst/>
                <a:latin typeface="Calibri (cos)"/>
                <a:ea typeface="Times New Roman" panose="02020603050405020304" pitchFamily="18" charset="0"/>
                <a:cs typeface="Times New Roman" panose="02020603050405020304" pitchFamily="18" charset="0"/>
              </a:rPr>
              <a:t>les obres de la xarxa de distribució, el 2012.</a:t>
            </a:r>
            <a:endParaRPr lang="ca-ES" sz="2200" dirty="0">
              <a:effectLst/>
              <a:latin typeface="Calibri (cos)"/>
              <a:ea typeface="Times New Roman" panose="02020603050405020304" pitchFamily="18" charset="0"/>
              <a:cs typeface="Times New Roman" panose="02020603050405020304" pitchFamily="18" charset="0"/>
            </a:endParaRPr>
          </a:p>
          <a:p>
            <a:pPr algn="just">
              <a:lnSpc>
                <a:spcPct val="100000"/>
              </a:lnSpc>
            </a:pPr>
            <a:endParaRPr lang="ca-ES" sz="2200" dirty="0">
              <a:effectLst/>
              <a:latin typeface="Calibri (cos)"/>
              <a:ea typeface="Times New Roman" panose="02020603050405020304" pitchFamily="18" charset="0"/>
              <a:cs typeface="Times New Roman" panose="02020603050405020304" pitchFamily="18" charset="0"/>
            </a:endParaRPr>
          </a:p>
          <a:p>
            <a:pPr algn="just">
              <a:lnSpc>
                <a:spcPct val="100000"/>
              </a:lnSpc>
            </a:pPr>
            <a:endParaRPr lang="ca-ES" sz="2200" dirty="0">
              <a:effectLst/>
              <a:latin typeface="Calibri (cos)"/>
              <a:ea typeface="Times New Roman" panose="02020603050405020304" pitchFamily="18" charset="0"/>
              <a:cs typeface="Times New Roman" panose="02020603050405020304" pitchFamily="18" charset="0"/>
            </a:endParaRPr>
          </a:p>
          <a:p>
            <a:pPr marL="0" indent="0" algn="just">
              <a:lnSpc>
                <a:spcPct val="115000"/>
              </a:lnSpc>
              <a:buNone/>
            </a:pPr>
            <a:endParaRPr lang="ca-ES" dirty="0">
              <a:latin typeface="Calibri (cos)"/>
              <a:cs typeface="Times New Roman" panose="02020603050405020304" pitchFamily="18" charset="0"/>
            </a:endParaRPr>
          </a:p>
        </p:txBody>
      </p:sp>
      <p:sp>
        <p:nvSpPr>
          <p:cNvPr id="4" name="Contenidor de número de diapositiva 3">
            <a:extLst>
              <a:ext uri="{FF2B5EF4-FFF2-40B4-BE49-F238E27FC236}">
                <a16:creationId xmlns:a16="http://schemas.microsoft.com/office/drawing/2014/main" id="{11A0CE49-6B84-4B2D-3F77-8CB127272386}"/>
              </a:ext>
            </a:extLst>
          </p:cNvPr>
          <p:cNvSpPr>
            <a:spLocks noGrp="1"/>
          </p:cNvSpPr>
          <p:nvPr>
            <p:ph type="sldNum" sz="quarter" idx="12"/>
          </p:nvPr>
        </p:nvSpPr>
        <p:spPr/>
        <p:txBody>
          <a:bodyPr/>
          <a:lstStyle/>
          <a:p>
            <a:pPr>
              <a:defRPr/>
            </a:pPr>
            <a:fld id="{DBB8689D-99F4-4013-966A-585EAC837C0C}" type="slidenum">
              <a:rPr lang="ca-ES" smtClean="0"/>
              <a:pPr>
                <a:defRPr/>
              </a:pPr>
              <a:t>9</a:t>
            </a:fld>
            <a:endParaRPr lang="ca-ES"/>
          </a:p>
        </p:txBody>
      </p:sp>
    </p:spTree>
    <p:extLst>
      <p:ext uri="{BB962C8B-B14F-4D97-AF65-F5344CB8AC3E}">
        <p14:creationId xmlns:p14="http://schemas.microsoft.com/office/powerpoint/2010/main" val="630530374"/>
      </p:ext>
    </p:extLst>
  </p:cSld>
  <p:clrMapOvr>
    <a:masterClrMapping/>
  </p:clrMapOvr>
</p:sld>
</file>

<file path=ppt/theme/theme1.xml><?xml version="1.0" encoding="utf-8"?>
<a:theme xmlns:a="http://schemas.openxmlformats.org/drawingml/2006/main" name="IniciPresentació">
  <a:themeElements>
    <a:clrScheme name="Ofici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ici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ici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lPresentacióCorporativaSindicaturaV2.potx  -  Només de lectura" id="{A553993A-2DD0-44E9-9C9F-36A8CF985D9C}" vid="{1488265F-9F31-4F5F-BCA8-5478A10F9811}"/>
    </a:ext>
  </a:extLst>
</a:theme>
</file>

<file path=ppt/theme/theme2.xml><?xml version="1.0" encoding="utf-8"?>
<a:theme xmlns:a="http://schemas.openxmlformats.org/drawingml/2006/main" name="Diapositives de contingut">
  <a:themeElements>
    <a:clrScheme name="Ofici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ici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ici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lPresentacióCorporativaSindicaturaV2.potx  -  Només de lectura" id="{A553993A-2DD0-44E9-9C9F-36A8CF985D9C}" vid="{892D75AD-D87D-4D6C-9B95-5A9D765F8D78}"/>
    </a:ext>
  </a:extLst>
</a:theme>
</file>

<file path=ppt/theme/theme3.xml><?xml version="1.0" encoding="utf-8"?>
<a:theme xmlns:a="http://schemas.openxmlformats.org/drawingml/2006/main" name="FinalPresentació">
  <a:themeElements>
    <a:clrScheme name="Ofici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ici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ici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lPresentacióCorporativaSindicaturaV2.potx  -  Només de lectura" id="{A553993A-2DD0-44E9-9C9F-36A8CF985D9C}" vid="{31843FE4-BA4B-4447-B6B1-CCFC9D6312F2}"/>
    </a:ext>
  </a:extLst>
</a:theme>
</file>

<file path=ppt/theme/theme4.xml><?xml version="1.0" encoding="utf-8"?>
<a:theme xmlns:a="http://schemas.openxmlformats.org/drawingml/2006/main" name="Tema de l'Office">
  <a:themeElements>
    <a:clrScheme name="Ofici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ici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ici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l'Office">
  <a:themeElements>
    <a:clrScheme name="Ofici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ici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ici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2d36dd44-7956-4a90-b894-bcec79681bc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205454B6494684599AF2F227B8F3566" ma:contentTypeVersion="12" ma:contentTypeDescription="Crea un document nou" ma:contentTypeScope="" ma:versionID="36817340c8859803b548753c096b1c9e">
  <xsd:schema xmlns:xsd="http://www.w3.org/2001/XMLSchema" xmlns:xs="http://www.w3.org/2001/XMLSchema" xmlns:p="http://schemas.microsoft.com/office/2006/metadata/properties" xmlns:ns3="060be951-f134-404a-a0e2-39c774f9e434" xmlns:ns4="2d36dd44-7956-4a90-b894-bcec79681bc9" targetNamespace="http://schemas.microsoft.com/office/2006/metadata/properties" ma:root="true" ma:fieldsID="4eec89aa825cf5ed0d1f80fa20f8d61a" ns3:_="" ns4:_="">
    <xsd:import namespace="060be951-f134-404a-a0e2-39c774f9e434"/>
    <xsd:import namespace="2d36dd44-7956-4a90-b894-bcec79681bc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0be951-f134-404a-a0e2-39c774f9e434" elementFormDefault="qualified">
    <xsd:import namespace="http://schemas.microsoft.com/office/2006/documentManagement/types"/>
    <xsd:import namespace="http://schemas.microsoft.com/office/infopath/2007/PartnerControls"/>
    <xsd:element name="SharedWithUsers" ma:index="8" nillable="true" ma:displayName="Compartit amb"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 compartit amb detalls" ma:internalName="SharedWithDetails" ma:readOnly="true">
      <xsd:simpleType>
        <xsd:restriction base="dms:Note">
          <xsd:maxLength value="255"/>
        </xsd:restriction>
      </xsd:simpleType>
    </xsd:element>
    <xsd:element name="SharingHintHash" ma:index="10" nillable="true" ma:displayName="Hash de la indicació per compartir"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d36dd44-7956-4a90-b894-bcec79681bc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_activity" ma:index="19"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us de contingut"/>
        <xsd:element ref="dc:title" minOccurs="0" maxOccurs="1" ma:index="4" ma:displayName="Títo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E5C3F4-DC85-42E5-BD35-47663CE15846}">
  <ds:schemaRefs>
    <ds:schemaRef ds:uri="http://schemas.microsoft.com/sharepoint/v3/contenttype/forms"/>
  </ds:schemaRefs>
</ds:datastoreItem>
</file>

<file path=customXml/itemProps2.xml><?xml version="1.0" encoding="utf-8"?>
<ds:datastoreItem xmlns:ds="http://schemas.openxmlformats.org/officeDocument/2006/customXml" ds:itemID="{6E31666E-BE7B-4D93-AB5F-1B66E41F70F8}">
  <ds:schemaRefs>
    <ds:schemaRef ds:uri="http://purl.org/dc/elements/1.1/"/>
    <ds:schemaRef ds:uri="2d36dd44-7956-4a90-b894-bcec79681bc9"/>
    <ds:schemaRef ds:uri="http://schemas.microsoft.com/office/2006/metadata/properties"/>
    <ds:schemaRef ds:uri="http://www.w3.org/XML/1998/namespace"/>
    <ds:schemaRef ds:uri="http://purl.org/dc/dcmitype/"/>
    <ds:schemaRef ds:uri="http://purl.org/dc/terms/"/>
    <ds:schemaRef ds:uri="http://schemas.microsoft.com/office/2006/documentManagement/types"/>
    <ds:schemaRef ds:uri="060be951-f134-404a-a0e2-39c774f9e434"/>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8C1C3D02-1306-4563-B6DD-123532F468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0be951-f134-404a-a0e2-39c774f9e434"/>
    <ds:schemaRef ds:uri="2d36dd44-7956-4a90-b894-bcec79681b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ModelPresentacióCorporativaSindicaturaV2</Template>
  <TotalTime>6811</TotalTime>
  <Words>6156</Words>
  <Application>Microsoft Office PowerPoint</Application>
  <PresentationFormat>Pantalla panoràmica</PresentationFormat>
  <Paragraphs>687</Paragraphs>
  <Slides>47</Slides>
  <Notes>5</Notes>
  <HiddenSlides>0</HiddenSlides>
  <MMClips>0</MMClips>
  <ScaleCrop>false</ScaleCrop>
  <HeadingPairs>
    <vt:vector size="6" baseType="variant">
      <vt:variant>
        <vt:lpstr>Tipus de lletra utilitzats</vt:lpstr>
      </vt:variant>
      <vt:variant>
        <vt:i4>7</vt:i4>
      </vt:variant>
      <vt:variant>
        <vt:lpstr>Tema</vt:lpstr>
      </vt:variant>
      <vt:variant>
        <vt:i4>3</vt:i4>
      </vt:variant>
      <vt:variant>
        <vt:lpstr>Títols de les diapositives</vt:lpstr>
      </vt:variant>
      <vt:variant>
        <vt:i4>47</vt:i4>
      </vt:variant>
    </vt:vector>
  </HeadingPairs>
  <TitlesOfParts>
    <vt:vector size="57" baseType="lpstr">
      <vt:lpstr>Arial</vt:lpstr>
      <vt:lpstr>Calibri</vt:lpstr>
      <vt:lpstr>Calibri (cos)</vt:lpstr>
      <vt:lpstr>Calibri Light</vt:lpstr>
      <vt:lpstr>Helvetica LT</vt:lpstr>
      <vt:lpstr>Helvetica LT Light</vt:lpstr>
      <vt:lpstr>Wingdings</vt:lpstr>
      <vt:lpstr>IniciPresentació</vt:lpstr>
      <vt:lpstr>Diapositives de contingut</vt:lpstr>
      <vt:lpstr>FinalPresentació</vt:lpstr>
      <vt:lpstr>Presentació del PowerPoint</vt:lpstr>
      <vt:lpstr>Presentació del PowerPoint</vt:lpstr>
      <vt:lpstr>ANTECEDENTS</vt:lpstr>
      <vt:lpstr>Imatge aèria de la situació del Canal Segarra-Garrigues dins el territori català </vt:lpstr>
      <vt:lpstr>DESCRIPCIÓ DEL CANAL SEGARRA-GARRIGUES</vt:lpstr>
      <vt:lpstr>DESCRIPCIÓ DEL CANAL SEGARRA-GARRIGUES: XARXA DE REGULACIÓ I TRANSPORT</vt:lpstr>
      <vt:lpstr>XARXA DE REGULACIÓ I TRANSPORT. CANAL PRINCIPAL</vt:lpstr>
      <vt:lpstr>XARXA DE REGULACIÓ I TRANSPORT</vt:lpstr>
      <vt:lpstr>DESCRIPCIÓ DEL CANAL SEGARRA-GARRIGUES: XARXA DE DISTRIBUCIÓ</vt:lpstr>
      <vt:lpstr>DESCRIPCIÓ DEL CANAL SEGARRA-GARRIGUES: XARXA DE DISTRIBUCIÓ</vt:lpstr>
      <vt:lpstr>XARXA DE DISTRIBUCIÓ</vt:lpstr>
      <vt:lpstr>ESTACIÓ DE BOMBAMENT (XARXA PRIMÀRIA)</vt:lpstr>
      <vt:lpstr>XARXA SECUNDÀRIA</vt:lpstr>
      <vt:lpstr>PARTICIPANTS EN LA CONSTRUCCIÓ DEL CANAL SEGARRA-GARRIGUES</vt:lpstr>
      <vt:lpstr>FINANÇAMENT DEL CANAL SEGARRA-GARRIGUES</vt:lpstr>
      <vt:lpstr>POLÍTIQUES EUROPEES DE PROTECCIÓ DE LA BIODIVERSITAT I EL PATRIMONI NATURAL</vt:lpstr>
      <vt:lpstr>AUS ESTEPÀRIES</vt:lpstr>
      <vt:lpstr>Mesures correctores d’impacte ambiental. Cartell de divulgació </vt:lpstr>
      <vt:lpstr> Mesures correctores  i compensatòries d’impacte ambiental. Zona d’especial protecció per les aus </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Distribució per sectors, Xarxa Natura i zones ZEPA a març del 2022</vt:lpstr>
      <vt:lpstr>Distribució per sectors, tipus de dotació i àrees d’exclusió de reg abans de la Declaració d’Impacte Ambiental del 8 d’octubre del 2010</vt:lpstr>
      <vt:lpstr>Distribució per sectors, tipus de dotació i àrees d’exclusió de reg després de la Declaració d’Impacte Ambiental del 8 d’octubre del 2010</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 del PowerPoint</dc:title>
  <dc:creator>Tarrach Colls, Anna</dc:creator>
  <cp:lastModifiedBy>Par Cebrián, Sandra</cp:lastModifiedBy>
  <cp:revision>293</cp:revision>
  <cp:lastPrinted>2023-06-21T08:09:16Z</cp:lastPrinted>
  <dcterms:created xsi:type="dcterms:W3CDTF">2022-03-10T11:15:32Z</dcterms:created>
  <dcterms:modified xsi:type="dcterms:W3CDTF">2023-06-22T12:08:01Z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0x010100C205454B6494684599AF2F227B8F3566</vt:lpwstr>
  </property>
</Properties>
</file>