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cabina\usuaris$\albertt\C120%20GESTI&#211;%20DE%20DOCUMENTS%20I%20ARXIU\C126%20Eliminaci&#243;%20de%20documents\Llibre%20de%20registre%20d'eliminacions\Resum_eliminacions_per_web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a-ES" sz="1400" b="1" noProof="0" dirty="0" smtClean="0"/>
              <a:t>Metres lineals eliminats per anys</a:t>
            </a:r>
            <a:endParaRPr lang="ca-ES" sz="1400" b="1" noProof="0" dirty="0"/>
          </a:p>
        </c:rich>
      </c:tx>
      <c:layout>
        <c:manualLayout>
          <c:xMode val="edge"/>
          <c:yMode val="edge"/>
          <c:x val="0.27545528683914516"/>
          <c:y val="8.562775256141599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Full1!$B$1</c:f>
              <c:strCache>
                <c:ptCount val="1"/>
                <c:pt idx="0">
                  <c:v>Metres lineals eliminats per anys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Full1!$A$2:$A$10</c:f>
              <c:numCache>
                <c:formatCode>General</c:formatCode>
                <c:ptCount val="9"/>
                <c:pt idx="0">
                  <c:v>1999</c:v>
                </c:pt>
                <c:pt idx="1">
                  <c:v>2004</c:v>
                </c:pt>
                <c:pt idx="2">
                  <c:v>2009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numCache>
            </c:numRef>
          </c:cat>
          <c:val>
            <c:numRef>
              <c:f>Full1!$B$2:$B$10</c:f>
              <c:numCache>
                <c:formatCode>General</c:formatCode>
                <c:ptCount val="9"/>
                <c:pt idx="0">
                  <c:v>101.3</c:v>
                </c:pt>
                <c:pt idx="1">
                  <c:v>69.8</c:v>
                </c:pt>
                <c:pt idx="2">
                  <c:v>270.7</c:v>
                </c:pt>
                <c:pt idx="3">
                  <c:v>13.4</c:v>
                </c:pt>
                <c:pt idx="4">
                  <c:v>101.8</c:v>
                </c:pt>
                <c:pt idx="5">
                  <c:v>8.6</c:v>
                </c:pt>
                <c:pt idx="6">
                  <c:v>304.48</c:v>
                </c:pt>
                <c:pt idx="7">
                  <c:v>70.099999999999994</c:v>
                </c:pt>
                <c:pt idx="8">
                  <c:v>185.24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89-4094-87E1-EB60B296B1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9771647"/>
        <c:axId val="129772479"/>
      </c:barChart>
      <c:catAx>
        <c:axId val="129771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a-ES"/>
          </a:p>
        </c:txPr>
        <c:crossAx val="129772479"/>
        <c:crosses val="autoZero"/>
        <c:auto val="1"/>
        <c:lblAlgn val="ctr"/>
        <c:lblOffset val="100"/>
        <c:noMultiLvlLbl val="0"/>
      </c:catAx>
      <c:valAx>
        <c:axId val="1297724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a-ES"/>
          </a:p>
        </c:txPr>
        <c:crossAx val="129771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a-ES" b="1" dirty="0" smtClean="0"/>
              <a:t>Sèries documentals amb més metres</a:t>
            </a:r>
            <a:r>
              <a:rPr lang="ca-ES" b="1" baseline="0" dirty="0" smtClean="0"/>
              <a:t> lineals eliminats</a:t>
            </a:r>
            <a:endParaRPr lang="ca-ES" b="1" dirty="0"/>
          </a:p>
        </c:rich>
      </c:tx>
      <c:layout>
        <c:manualLayout>
          <c:xMode val="edge"/>
          <c:yMode val="edge"/>
          <c:x val="0.2722430008748906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5B9BD5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cat>
            <c:strRef>
              <c:f>'Per sèries (2)'!$C$5:$C$17</c:f>
              <c:strCache>
                <c:ptCount val="13"/>
                <c:pt idx="0">
                  <c:v>TAAD 36 Compte general de les corporacions locals, comptes retuts</c:v>
                </c:pt>
                <c:pt idx="1">
                  <c:v>TAAD 923 Informes de fiscalització (Papers de treball)</c:v>
                </c:pt>
                <c:pt idx="2">
                  <c:v>TAAD 250 Compte retuts de les empreses públiques depenent de la Generalitat de Catalunya</c:v>
                </c:pt>
                <c:pt idx="3">
                  <c:v>TAAD 73 Pagaments ordenats (ADOP)</c:v>
                </c:pt>
                <c:pt idx="4">
                  <c:v>Còpies compulsades de contractes de l'administració pública catalana </c:v>
                </c:pt>
                <c:pt idx="5">
                  <c:v>TAAD 16 Expedients de convocatòries de selecció de personal</c:v>
                </c:pt>
                <c:pt idx="6">
                  <c:v>TAAD 12 Control horari: fitxes i llistats</c:v>
                </c:pt>
                <c:pt idx="7">
                  <c:v>TAAD 75 Justificants de les ordres o manaments de pagament a justificar</c:v>
                </c:pt>
                <c:pt idx="8">
                  <c:v>TAAD 2 Registres de control intern de documentació</c:v>
                </c:pt>
                <c:pt idx="9">
                  <c:v>TAAD 85 Expedients de formació de personal al servei de l'Administració pública</c:v>
                </c:pt>
                <c:pt idx="10">
                  <c:v>TAAD 109 Expedients d’ajuts socials al personal al servei de l’Administració pública</c:v>
                </c:pt>
                <c:pt idx="11">
                  <c:v>TAAD 240 Expedients de contractació de serveis</c:v>
                </c:pt>
                <c:pt idx="12">
                  <c:v>TAAD 8 Sol·licitud de llicència o permís del personal al servei de l'Administració pública</c:v>
                </c:pt>
              </c:strCache>
            </c:strRef>
          </c:cat>
          <c:val>
            <c:numRef>
              <c:f>'Per sèries (2)'!$D$5:$D$17</c:f>
              <c:numCache>
                <c:formatCode>General</c:formatCode>
                <c:ptCount val="13"/>
                <c:pt idx="0">
                  <c:v>713.15</c:v>
                </c:pt>
                <c:pt idx="1">
                  <c:v>269.13</c:v>
                </c:pt>
                <c:pt idx="2">
                  <c:v>43.7</c:v>
                </c:pt>
                <c:pt idx="3">
                  <c:v>24.59</c:v>
                </c:pt>
                <c:pt idx="4">
                  <c:v>9.9</c:v>
                </c:pt>
                <c:pt idx="5">
                  <c:v>5.4</c:v>
                </c:pt>
                <c:pt idx="6">
                  <c:v>5.28</c:v>
                </c:pt>
                <c:pt idx="7">
                  <c:v>3.9</c:v>
                </c:pt>
                <c:pt idx="8">
                  <c:v>3.41</c:v>
                </c:pt>
                <c:pt idx="9">
                  <c:v>3.25</c:v>
                </c:pt>
                <c:pt idx="10">
                  <c:v>1.62</c:v>
                </c:pt>
                <c:pt idx="11">
                  <c:v>1.32</c:v>
                </c:pt>
                <c:pt idx="1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BC-4E63-8671-17CC5DD0C1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096174784"/>
        <c:axId val="1096167712"/>
      </c:barChart>
      <c:catAx>
        <c:axId val="10961747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a-ES"/>
          </a:p>
        </c:txPr>
        <c:crossAx val="1096167712"/>
        <c:crosses val="autoZero"/>
        <c:auto val="1"/>
        <c:lblAlgn val="ctr"/>
        <c:lblOffset val="100"/>
        <c:noMultiLvlLbl val="0"/>
      </c:catAx>
      <c:valAx>
        <c:axId val="10961677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a-ES"/>
          </a:p>
        </c:txPr>
        <c:crossAx val="1096174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smtClean="0"/>
              <a:t>Feu clic aquí per editar l'estil de subtítols del patró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14C7-FCBF-458A-BCA9-6E7A6CFC4151}" type="datetimeFigureOut">
              <a:rPr lang="ca-ES" smtClean="0"/>
              <a:t>7/11/2019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1D0D-1893-4686-AA73-D47A0A5941C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65047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14C7-FCBF-458A-BCA9-6E7A6CFC4151}" type="datetimeFigureOut">
              <a:rPr lang="ca-ES" smtClean="0"/>
              <a:t>7/11/2019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1D0D-1893-4686-AA73-D47A0A5941C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0762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14C7-FCBF-458A-BCA9-6E7A6CFC4151}" type="datetimeFigureOut">
              <a:rPr lang="ca-ES" smtClean="0"/>
              <a:t>7/11/2019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1D0D-1893-4686-AA73-D47A0A5941C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51536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14C7-FCBF-458A-BCA9-6E7A6CFC4151}" type="datetimeFigureOut">
              <a:rPr lang="ca-ES" smtClean="0"/>
              <a:t>7/11/2019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1D0D-1893-4686-AA73-D47A0A5941C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15761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14C7-FCBF-458A-BCA9-6E7A6CFC4151}" type="datetimeFigureOut">
              <a:rPr lang="ca-ES" smtClean="0"/>
              <a:t>7/11/2019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1D0D-1893-4686-AA73-D47A0A5941C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21674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14C7-FCBF-458A-BCA9-6E7A6CFC4151}" type="datetimeFigureOut">
              <a:rPr lang="ca-ES" smtClean="0"/>
              <a:t>7/11/2019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1D0D-1893-4686-AA73-D47A0A5941C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48698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14C7-FCBF-458A-BCA9-6E7A6CFC4151}" type="datetimeFigureOut">
              <a:rPr lang="ca-ES" smtClean="0"/>
              <a:t>7/11/2019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1D0D-1893-4686-AA73-D47A0A5941C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66159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14C7-FCBF-458A-BCA9-6E7A6CFC4151}" type="datetimeFigureOut">
              <a:rPr lang="ca-ES" smtClean="0"/>
              <a:t>7/11/2019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1D0D-1893-4686-AA73-D47A0A5941C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43455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14C7-FCBF-458A-BCA9-6E7A6CFC4151}" type="datetimeFigureOut">
              <a:rPr lang="ca-ES" smtClean="0"/>
              <a:t>7/11/2019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1D0D-1893-4686-AA73-D47A0A5941C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6980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14C7-FCBF-458A-BCA9-6E7A6CFC4151}" type="datetimeFigureOut">
              <a:rPr lang="ca-ES" smtClean="0"/>
              <a:t>7/11/2019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1D0D-1893-4686-AA73-D47A0A5941C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88266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14C7-FCBF-458A-BCA9-6E7A6CFC4151}" type="datetimeFigureOut">
              <a:rPr lang="ca-ES" smtClean="0"/>
              <a:t>7/11/2019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1D0D-1893-4686-AA73-D47A0A5941C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67104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A14C7-FCBF-458A-BCA9-6E7A6CFC4151}" type="datetimeFigureOut">
              <a:rPr lang="ca-ES" smtClean="0"/>
              <a:t>7/11/2019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E1D0D-1893-4686-AA73-D47A0A5941C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87316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 SCC horitzontal color, baixa resolucio, amb compressi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5452" y="290945"/>
            <a:ext cx="2022475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QuadreDeText 1"/>
          <p:cNvSpPr txBox="1"/>
          <p:nvPr/>
        </p:nvSpPr>
        <p:spPr>
          <a:xfrm>
            <a:off x="656706" y="1097280"/>
            <a:ext cx="6483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Gràfic 1</a:t>
            </a:r>
            <a:endParaRPr lang="ca-ES" dirty="0"/>
          </a:p>
        </p:txBody>
      </p:sp>
      <p:cxnSp>
        <p:nvCxnSpPr>
          <p:cNvPr id="5" name="Connector recte 4"/>
          <p:cNvCxnSpPr/>
          <p:nvPr/>
        </p:nvCxnSpPr>
        <p:spPr>
          <a:xfrm>
            <a:off x="482138" y="1466612"/>
            <a:ext cx="11139055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Gràfic 6"/>
          <p:cNvGraphicFramePr/>
          <p:nvPr>
            <p:extLst>
              <p:ext uri="{D42A27DB-BD31-4B8C-83A1-F6EECF244321}">
                <p14:modId xmlns:p14="http://schemas.microsoft.com/office/powerpoint/2010/main" val="3834057977"/>
              </p:ext>
            </p:extLst>
          </p:nvPr>
        </p:nvGraphicFramePr>
        <p:xfrm>
          <a:off x="2032000" y="1688841"/>
          <a:ext cx="7112000" cy="44494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QuadreDeText 7"/>
          <p:cNvSpPr txBox="1"/>
          <p:nvPr/>
        </p:nvSpPr>
        <p:spPr>
          <a:xfrm>
            <a:off x="9629192" y="1754060"/>
            <a:ext cx="18661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/>
              <a:t>Total: 1125,42 ml</a:t>
            </a:r>
            <a:endParaRPr lang="ca-ES" sz="1400" dirty="0"/>
          </a:p>
        </p:txBody>
      </p:sp>
    </p:spTree>
    <p:extLst>
      <p:ext uri="{BB962C8B-B14F-4D97-AF65-F5344CB8AC3E}">
        <p14:creationId xmlns:p14="http://schemas.microsoft.com/office/powerpoint/2010/main" val="3182936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 SCC horitzontal color, baixa resolucio, amb compressi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5452" y="290945"/>
            <a:ext cx="2022475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QuadreDeText 1"/>
          <p:cNvSpPr txBox="1"/>
          <p:nvPr/>
        </p:nvSpPr>
        <p:spPr>
          <a:xfrm>
            <a:off x="656706" y="1097280"/>
            <a:ext cx="6483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Gràfic 2</a:t>
            </a:r>
            <a:endParaRPr lang="ca-ES" dirty="0"/>
          </a:p>
        </p:txBody>
      </p:sp>
      <p:cxnSp>
        <p:nvCxnSpPr>
          <p:cNvPr id="5" name="Connector recte 4"/>
          <p:cNvCxnSpPr/>
          <p:nvPr/>
        </p:nvCxnSpPr>
        <p:spPr>
          <a:xfrm>
            <a:off x="482138" y="1466612"/>
            <a:ext cx="11139055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Gràfic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226896"/>
              </p:ext>
            </p:extLst>
          </p:nvPr>
        </p:nvGraphicFramePr>
        <p:xfrm>
          <a:off x="1558212" y="1835945"/>
          <a:ext cx="9144000" cy="4200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228024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1D897168DD7AD4A960530A54C77E3F7" ma:contentTypeVersion="13" ma:contentTypeDescription="Crear nuevo documento." ma:contentTypeScope="" ma:versionID="4ea9f5cccebc6cee73d6a588f67647d1">
  <xsd:schema xmlns:xsd="http://www.w3.org/2001/XMLSchema" xmlns:xs="http://www.w3.org/2001/XMLSchema" xmlns:p="http://schemas.microsoft.com/office/2006/metadata/properties" xmlns:ns2="79e69d0c-7c9c-4482-9e14-0428a6d48baf" xmlns:ns3="e9898069-a77f-492b-be92-7e9f147ae7c4" xmlns:ns4="59cc6ae5-a010-4c23-95f7-b99e41ff18af" targetNamespace="http://schemas.microsoft.com/office/2006/metadata/properties" ma:root="true" ma:fieldsID="108f6433e207c2f263199a8974118f77" ns2:_="" ns3:_="" ns4:_="">
    <xsd:import namespace="79e69d0c-7c9c-4482-9e14-0428a6d48baf"/>
    <xsd:import namespace="e9898069-a77f-492b-be92-7e9f147ae7c4"/>
    <xsd:import namespace="59cc6ae5-a010-4c23-95f7-b99e41ff18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e69d0c-7c9c-4482-9e14-0428a6d48ba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b0ddd21b-762e-48f6-9c4a-52ac7d68ae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898069-a77f-492b-be92-7e9f147ae7c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cc6ae5-a010-4c23-95f7-b99e41ff18af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1bae401-4175-4d00-b11b-ab47488ee42a}" ma:internalName="TaxCatchAll" ma:showField="CatchAllData" ma:web="31de6f74-979d-4460-bf35-1653daaaad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9e69d0c-7c9c-4482-9e14-0428a6d48baf">
      <Terms xmlns="http://schemas.microsoft.com/office/infopath/2007/PartnerControls"/>
    </lcf76f155ced4ddcb4097134ff3c332f>
    <TaxCatchAll xmlns="59cc6ae5-a010-4c23-95f7-b99e41ff18af" xsi:nil="true"/>
  </documentManagement>
</p:properties>
</file>

<file path=customXml/itemProps1.xml><?xml version="1.0" encoding="utf-8"?>
<ds:datastoreItem xmlns:ds="http://schemas.openxmlformats.org/officeDocument/2006/customXml" ds:itemID="{A2CC326C-B3F9-43A9-A4E6-4541FCC188D9}"/>
</file>

<file path=customXml/itemProps2.xml><?xml version="1.0" encoding="utf-8"?>
<ds:datastoreItem xmlns:ds="http://schemas.openxmlformats.org/officeDocument/2006/customXml" ds:itemID="{BEB142F1-96AB-46D4-AD0B-A876C6CED1A5}"/>
</file>

<file path=customXml/itemProps3.xml><?xml version="1.0" encoding="utf-8"?>
<ds:datastoreItem xmlns:ds="http://schemas.openxmlformats.org/officeDocument/2006/customXml" ds:itemID="{24EDCA41-F97F-4C2E-BE8C-F9E4CA6F9676}"/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20</Words>
  <Application>Microsoft Office PowerPoint</Application>
  <PresentationFormat>Pantalla panoràmica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l'Office</vt:lpstr>
      <vt:lpstr>Presentació del PowerPoint</vt:lpstr>
      <vt:lpstr>Presentació del PowerPoint</vt:lpstr>
    </vt:vector>
  </TitlesOfParts>
  <Company>Sindicatura de Comptes de Catalunya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Albert Tello Duran</dc:creator>
  <cp:lastModifiedBy>Albert Tello Duran</cp:lastModifiedBy>
  <cp:revision>5</cp:revision>
  <dcterms:created xsi:type="dcterms:W3CDTF">2019-10-01T10:58:04Z</dcterms:created>
  <dcterms:modified xsi:type="dcterms:W3CDTF">2019-11-07T14:49:43Z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0x01010031D897168DD7AD4A960530A54C77E3F7</vt:lpwstr>
  </property>
</Properties>
</file>